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9" r:id="rId4"/>
    <p:sldId id="310" r:id="rId5"/>
    <p:sldId id="262" r:id="rId6"/>
    <p:sldId id="327" r:id="rId7"/>
    <p:sldId id="266" r:id="rId8"/>
    <p:sldId id="300" r:id="rId9"/>
    <p:sldId id="267" r:id="rId10"/>
    <p:sldId id="325" r:id="rId11"/>
    <p:sldId id="323" r:id="rId12"/>
    <p:sldId id="324" r:id="rId13"/>
    <p:sldId id="284" r:id="rId14"/>
    <p:sldId id="309" r:id="rId15"/>
    <p:sldId id="303" r:id="rId16"/>
    <p:sldId id="304" r:id="rId17"/>
    <p:sldId id="316" r:id="rId18"/>
    <p:sldId id="314" r:id="rId19"/>
    <p:sldId id="319" r:id="rId20"/>
    <p:sldId id="318" r:id="rId21"/>
    <p:sldId id="306" r:id="rId22"/>
    <p:sldId id="313" r:id="rId23"/>
    <p:sldId id="269" r:id="rId24"/>
    <p:sldId id="291" r:id="rId25"/>
    <p:sldId id="326" r:id="rId26"/>
    <p:sldId id="308" r:id="rId27"/>
    <p:sldId id="285" r:id="rId28"/>
    <p:sldId id="288" r:id="rId29"/>
    <p:sldId id="292" r:id="rId30"/>
    <p:sldId id="293" r:id="rId31"/>
    <p:sldId id="302" r:id="rId32"/>
    <p:sldId id="287" r:id="rId33"/>
    <p:sldId id="297" r:id="rId34"/>
    <p:sldId id="321" r:id="rId35"/>
    <p:sldId id="322" r:id="rId36"/>
    <p:sldId id="301" r:id="rId37"/>
    <p:sldId id="298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BB19C-5C32-426A-B469-88854C971491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952A1-5986-4B93-99CD-6771821463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19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1618" y="9430539"/>
            <a:ext cx="2944970" cy="49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2" tIns="45931" rIns="91862" bIns="45931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4CA6AE-F401-415B-B0AA-D6B4FE2C881C}" type="slidenum">
              <a:rPr lang="nl-NL" altLang="en-US" i="0"/>
              <a:pPr algn="r" eaLnBrk="1" hangingPunct="1">
                <a:spcBef>
                  <a:spcPct val="0"/>
                </a:spcBef>
              </a:pPr>
              <a:t>4</a:t>
            </a:fld>
            <a:endParaRPr lang="nl-NL" altLang="en-US" i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9596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69799-1D05-40C8-B469-17F9BE2993FA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34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69799-1D05-40C8-B469-17F9BE2993FA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64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69799-1D05-40C8-B469-17F9BE2993FA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06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5624513" y="6457950"/>
            <a:ext cx="4300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6EFACD-34B6-4FD1-99E4-2A2390EE6FAD}" type="slidenum">
              <a:rPr lang="nl-NL" altLang="en-US" i="0"/>
              <a:pPr algn="r" eaLnBrk="1" hangingPunct="1">
                <a:spcBef>
                  <a:spcPct val="0"/>
                </a:spcBef>
              </a:pPr>
              <a:t>16</a:t>
            </a:fld>
            <a:endParaRPr lang="nl-NL" altLang="en-US" i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28975"/>
            <a:ext cx="7937500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394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5624514" y="6457951"/>
            <a:ext cx="4300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2" tIns="45931" rIns="91862" bIns="45931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4CA6AE-F401-415B-B0AA-D6B4FE2C881C}" type="slidenum">
              <a:rPr lang="nl-NL" altLang="en-US" i="0"/>
              <a:pPr algn="r" eaLnBrk="1" hangingPunct="1">
                <a:spcBef>
                  <a:spcPct val="0"/>
                </a:spcBef>
              </a:pPr>
              <a:t>17</a:t>
            </a:fld>
            <a:endParaRPr lang="nl-NL" altLang="en-US" i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324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5624513" y="6457950"/>
            <a:ext cx="4300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6EFACD-34B6-4FD1-99E4-2A2390EE6FAD}" type="slidenum">
              <a:rPr lang="nl-NL" altLang="en-US" i="0"/>
              <a:pPr algn="r" eaLnBrk="1" hangingPunct="1">
                <a:spcBef>
                  <a:spcPct val="0"/>
                </a:spcBef>
              </a:pPr>
              <a:t>18</a:t>
            </a:fld>
            <a:endParaRPr lang="nl-NL" altLang="en-US" i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28975"/>
            <a:ext cx="7937500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323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5624513" y="6457950"/>
            <a:ext cx="4300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6EFACD-34B6-4FD1-99E4-2A2390EE6FAD}" type="slidenum">
              <a:rPr lang="nl-NL" altLang="en-US" i="0"/>
              <a:pPr algn="r" eaLnBrk="1" hangingPunct="1">
                <a:spcBef>
                  <a:spcPct val="0"/>
                </a:spcBef>
              </a:pPr>
              <a:t>20</a:t>
            </a:fld>
            <a:endParaRPr lang="nl-NL" altLang="en-US" i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28975"/>
            <a:ext cx="7937500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9991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35E06E-794B-4B01-B58F-8CCADF5E2863}" type="slidenum">
              <a:rPr lang="nl-NL" altLang="en-US" smtClean="0"/>
              <a:pPr algn="r" eaLnBrk="1" hangingPunct="1">
                <a:spcBef>
                  <a:spcPct val="0"/>
                </a:spcBef>
              </a:pPr>
              <a:t>27</a:t>
            </a:fld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90031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9BC1-F8D7-4048-B36F-233F27DF3AD7}" type="datetime1">
              <a:rPr lang="nl-NL" smtClean="0"/>
              <a:t>17-9-2021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15A42EE-278B-41B1-954C-39B05978276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1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182E-E82B-4291-A006-0904B2D6CFC2}" type="datetime1">
              <a:rPr lang="nl-NL" smtClean="0"/>
              <a:t>17-9-2021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52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5662-A50D-4FF9-9E1E-3640CDC0EFB5}" type="datetime1">
              <a:rPr lang="nl-NL" smtClean="0"/>
              <a:t>17-9-2021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02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7E6A-17E3-4DB8-BC92-CBA5B0C698C3}" type="datetime1">
              <a:rPr lang="nl-NL" smtClean="0"/>
              <a:t>17-9-2021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04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7725-EBC1-46DC-82D5-119EA7158F29}" type="datetime1">
              <a:rPr lang="nl-NL" smtClean="0"/>
              <a:t>17-9-2021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64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EFFB-1776-43E2-BE86-2BC127B83E91}" type="datetime1">
              <a:rPr lang="nl-NL" smtClean="0"/>
              <a:t>17-9-2021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26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C265-0D05-41C2-AC0B-F905D77B3A05}" type="datetime1">
              <a:rPr lang="nl-NL" smtClean="0"/>
              <a:t>17-9-2021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13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254D-C28B-43AD-A384-80B79667BF27}" type="datetime1">
              <a:rPr lang="nl-NL" smtClean="0"/>
              <a:t>17-9-2021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4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1504-0ECB-4010-81C0-C560A29886B8}" type="datetime1">
              <a:rPr lang="nl-NL" smtClean="0"/>
              <a:t>17-9-2021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62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949E-CA67-46E7-8C03-206B5CC7759B}" type="datetime1">
              <a:rPr lang="nl-NL" smtClean="0"/>
              <a:t>17-9-2021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9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A156-F732-4FED-B541-0782D4A60BA0}" type="datetime1">
              <a:rPr lang="nl-NL" smtClean="0"/>
              <a:t>17-9-2021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04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7DF9-DC26-45B0-8236-31C987380DE6}" type="datetime1">
              <a:rPr lang="nl-NL" smtClean="0"/>
              <a:t>17-9-2021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15A42EE-278B-41B1-954C-39B05978276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id/29208034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hyperlink" Target="https://www.ncbi.nlm.nih.gov/pmc/articles/pmid/29073718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id/30271302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wichorpubs" TargetMode="External"/><Relationship Id="rId2" Type="http://schemas.openxmlformats.org/officeDocument/2006/relationships/hyperlink" Target="http://www.medlib-ed.org/products/3045/effectiveness-and-efficiency-in-exhaustive-searches-202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3300" dirty="0" smtClean="0"/>
              <a:t>Webinar </a:t>
            </a:r>
            <a:r>
              <a:rPr lang="en-US" sz="3300" dirty="0"/>
              <a:t>Indiana Health Sciences Librarians Association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Systematic</a:t>
            </a:r>
            <a:r>
              <a:rPr lang="nl-NL" dirty="0" smtClean="0"/>
              <a:t> </a:t>
            </a:r>
            <a:r>
              <a:rPr lang="nl-NL" dirty="0" err="1" smtClean="0"/>
              <a:t>Searching</a:t>
            </a:r>
            <a:r>
              <a:rPr lang="nl-NL" dirty="0" smtClean="0"/>
              <a:t> : </a:t>
            </a:r>
            <a:br>
              <a:rPr lang="nl-NL" dirty="0" smtClean="0"/>
            </a:br>
            <a:r>
              <a:rPr lang="nl-NL" dirty="0" err="1" smtClean="0"/>
              <a:t>Improving</a:t>
            </a:r>
            <a:r>
              <a:rPr lang="nl-NL" dirty="0" smtClean="0"/>
              <a:t> </a:t>
            </a:r>
            <a:r>
              <a:rPr lang="nl-NL" dirty="0" err="1" smtClean="0"/>
              <a:t>Effectiveness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Efficiency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1444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17 September 2021</a:t>
            </a:r>
          </a:p>
          <a:p>
            <a:r>
              <a:rPr lang="nl-NL" dirty="0" smtClean="0"/>
              <a:t>Wichor Bramer</a:t>
            </a:r>
          </a:p>
          <a:p>
            <a:r>
              <a:rPr lang="nl-NL" dirty="0" smtClean="0"/>
              <a:t>Erasmus MC – Rotterdam, </a:t>
            </a:r>
            <a:r>
              <a:rPr lang="nl-NL" dirty="0" err="1" smtClean="0"/>
              <a:t>the</a:t>
            </a:r>
            <a:r>
              <a:rPr lang="nl-NL" dirty="0" smtClean="0"/>
              <a:t> Netherlands</a:t>
            </a:r>
          </a:p>
          <a:p>
            <a:r>
              <a:rPr lang="nl-NL" dirty="0" smtClean="0"/>
              <a:t>Twitter: @</a:t>
            </a:r>
            <a:r>
              <a:rPr lang="nl-NL" dirty="0" err="1" smtClean="0"/>
              <a:t>wichor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5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Important </a:t>
            </a:r>
            <a:r>
              <a:rPr lang="nl-NL" dirty="0" err="1" smtClean="0"/>
              <a:t>advice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199" y="1600201"/>
            <a:ext cx="9701463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Create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search in </a:t>
            </a:r>
            <a:r>
              <a:rPr lang="nl-NL" dirty="0" smtClean="0"/>
              <a:t>word, never in </a:t>
            </a:r>
            <a:r>
              <a:rPr lang="nl-NL" dirty="0" err="1" smtClean="0"/>
              <a:t>the</a:t>
            </a:r>
            <a:r>
              <a:rPr lang="nl-NL" dirty="0" smtClean="0"/>
              <a:t> interface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Create</a:t>
            </a:r>
            <a:r>
              <a:rPr lang="nl-NL" dirty="0" smtClean="0"/>
              <a:t> Single Line Search </a:t>
            </a:r>
            <a:r>
              <a:rPr lang="nl-NL" dirty="0" err="1" smtClean="0"/>
              <a:t>Strategies</a:t>
            </a:r>
            <a:r>
              <a:rPr lang="nl-NL" dirty="0" smtClean="0"/>
              <a:t> (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very</a:t>
            </a:r>
            <a:r>
              <a:rPr lang="nl-NL" dirty="0" smtClean="0"/>
              <a:t> long)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4" y="304800"/>
            <a:ext cx="8491859" cy="609600"/>
          </a:xfrm>
        </p:spPr>
        <p:txBody>
          <a:bodyPr/>
          <a:lstStyle/>
          <a:p>
            <a:r>
              <a:rPr lang="nl-NL" altLang="en-US" sz="3200" dirty="0" smtClean="0"/>
              <a:t>Line </a:t>
            </a:r>
            <a:r>
              <a:rPr lang="nl-NL" altLang="en-US" sz="3200" dirty="0" err="1" smtClean="0"/>
              <a:t>by</a:t>
            </a:r>
            <a:r>
              <a:rPr lang="nl-NL" altLang="en-US" sz="3200" dirty="0" smtClean="0"/>
              <a:t> line </a:t>
            </a:r>
            <a:r>
              <a:rPr lang="nl-NL" altLang="en-US" sz="3200" dirty="0" err="1" smtClean="0"/>
              <a:t>searches</a:t>
            </a:r>
            <a:r>
              <a:rPr lang="nl-NL" altLang="en-US" sz="3200" dirty="0" smtClean="0"/>
              <a:t> or single line search?</a:t>
            </a:r>
            <a:endParaRPr lang="nl-NL" altLang="en-US" sz="3000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836614"/>
            <a:ext cx="3743325" cy="57610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3000" b="1" dirty="0">
                <a:solidFill>
                  <a:srgbClr val="FF0000"/>
                </a:solidFill>
              </a:rPr>
              <a:t>Well structured</a:t>
            </a:r>
            <a:r>
              <a:rPr lang="en-US" sz="3000" b="1" dirty="0" smtClean="0">
                <a:solidFill>
                  <a:srgbClr val="FF0000"/>
                </a:solidFill>
              </a:rPr>
              <a:t>?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#1 	brassica [</a:t>
            </a:r>
            <a:r>
              <a:rPr lang="en-US" sz="1800" dirty="0" err="1"/>
              <a:t>mh</a:t>
            </a:r>
            <a:r>
              <a:rPr lang="en-US" sz="18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#2 	brassica* [</a:t>
            </a:r>
            <a:r>
              <a:rPr lang="en-US" sz="1800" dirty="0" err="1"/>
              <a:t>tiab</a:t>
            </a:r>
            <a:r>
              <a:rPr lang="en-US" sz="18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#3 	broccoli [</a:t>
            </a:r>
            <a:r>
              <a:rPr lang="en-US" sz="1800" dirty="0" err="1"/>
              <a:t>tiab</a:t>
            </a:r>
            <a:r>
              <a:rPr lang="en-US" sz="18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#4 	#1 OR #2 OR #3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#5 	neoplasms [</a:t>
            </a:r>
            <a:r>
              <a:rPr lang="en-US" sz="1800" dirty="0" err="1"/>
              <a:t>mh</a:t>
            </a:r>
            <a:r>
              <a:rPr lang="en-US" sz="18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#6 	</a:t>
            </a:r>
            <a:r>
              <a:rPr lang="en-US" sz="1800" dirty="0" err="1"/>
              <a:t>neoplas</a:t>
            </a:r>
            <a:r>
              <a:rPr lang="en-US" sz="1800" dirty="0"/>
              <a:t>* [</a:t>
            </a:r>
            <a:r>
              <a:rPr lang="en-US" sz="1800" dirty="0" err="1"/>
              <a:t>tiab</a:t>
            </a:r>
            <a:r>
              <a:rPr lang="en-US" sz="18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#7 	cancer* [</a:t>
            </a:r>
            <a:r>
              <a:rPr lang="en-US" sz="1800" dirty="0" err="1"/>
              <a:t>tiab</a:t>
            </a:r>
            <a:r>
              <a:rPr lang="en-US" sz="18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#8 	tumor* [</a:t>
            </a:r>
            <a:r>
              <a:rPr lang="en-US" sz="1800" dirty="0" err="1"/>
              <a:t>tiab</a:t>
            </a:r>
            <a:r>
              <a:rPr lang="en-US" sz="18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#9 	#5 OR #6 OR #7 OR #8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#10 	#4 AND #9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#11 	animals[</a:t>
            </a:r>
            <a:r>
              <a:rPr lang="en-US" sz="1800" dirty="0" err="1"/>
              <a:t>mh</a:t>
            </a:r>
            <a:r>
              <a:rPr lang="en-US" sz="18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#12 	humans[</a:t>
            </a:r>
            <a:r>
              <a:rPr lang="en-US" sz="1800" dirty="0" err="1"/>
              <a:t>mh</a:t>
            </a:r>
            <a:r>
              <a:rPr lang="en-US" sz="18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#13 	#11 NOT #12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#14 	#11 NOT #13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#15 	#10 NOT #</a:t>
            </a:r>
            <a:r>
              <a:rPr lang="en-US" sz="1800" dirty="0" smtClean="0"/>
              <a:t>14</a:t>
            </a:r>
            <a:endParaRPr lang="en-US" sz="1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3575" y="836614"/>
            <a:ext cx="3881438" cy="57610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3000" b="1" kern="0" dirty="0">
                <a:solidFill>
                  <a:srgbClr val="FF0000"/>
                </a:solidFill>
              </a:rPr>
              <a:t>Unstructured?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800" kern="0" dirty="0" smtClean="0"/>
              <a:t>(</a:t>
            </a:r>
            <a:r>
              <a:rPr lang="en-US" sz="1800" kern="0" dirty="0"/>
              <a:t>brassica [</a:t>
            </a:r>
            <a:r>
              <a:rPr lang="en-US" sz="1800" kern="0" dirty="0" err="1"/>
              <a:t>mh</a:t>
            </a:r>
            <a:r>
              <a:rPr lang="en-US" sz="1800" kern="0" dirty="0"/>
              <a:t>] OR brassica* [</a:t>
            </a:r>
            <a:r>
              <a:rPr lang="en-US" sz="1800" kern="0" dirty="0" err="1"/>
              <a:t>tiab</a:t>
            </a:r>
            <a:r>
              <a:rPr lang="en-US" sz="1800" kern="0" dirty="0"/>
              <a:t>] OR broccoli [</a:t>
            </a:r>
            <a:r>
              <a:rPr lang="en-US" sz="1800" kern="0" dirty="0" err="1"/>
              <a:t>tiab</a:t>
            </a:r>
            <a:r>
              <a:rPr lang="en-US" sz="1800" kern="0" dirty="0"/>
              <a:t>]) AND (neoplasms [</a:t>
            </a:r>
            <a:r>
              <a:rPr lang="en-US" sz="1800" kern="0" dirty="0" err="1"/>
              <a:t>mh</a:t>
            </a:r>
            <a:r>
              <a:rPr lang="en-US" sz="1800" kern="0" dirty="0"/>
              <a:t>] OR </a:t>
            </a:r>
            <a:r>
              <a:rPr lang="en-US" sz="1800" kern="0" dirty="0" err="1"/>
              <a:t>neoplas</a:t>
            </a:r>
            <a:r>
              <a:rPr lang="en-US" sz="1800" kern="0" dirty="0"/>
              <a:t>* [</a:t>
            </a:r>
            <a:r>
              <a:rPr lang="en-US" sz="1800" kern="0" dirty="0" err="1"/>
              <a:t>tiab</a:t>
            </a:r>
            <a:r>
              <a:rPr lang="en-US" sz="1800" kern="0" dirty="0"/>
              <a:t>] OR cancer* [</a:t>
            </a:r>
            <a:r>
              <a:rPr lang="en-US" sz="1800" kern="0" dirty="0" err="1"/>
              <a:t>tiab</a:t>
            </a:r>
            <a:r>
              <a:rPr lang="en-US" sz="1800" kern="0" dirty="0"/>
              <a:t>] OR tumor* [</a:t>
            </a:r>
            <a:r>
              <a:rPr lang="en-US" sz="1800" kern="0" dirty="0" err="1"/>
              <a:t>tiab</a:t>
            </a:r>
            <a:r>
              <a:rPr lang="en-US" sz="1800" kern="0" dirty="0"/>
              <a:t>]) NOT</a:t>
            </a:r>
            <a:r>
              <a:rPr lang="en-US" sz="1800" b="1" kern="0" dirty="0"/>
              <a:t> </a:t>
            </a:r>
            <a:r>
              <a:rPr lang="en-US" sz="1800" kern="0" dirty="0"/>
              <a:t>(animals[</a:t>
            </a:r>
            <a:r>
              <a:rPr lang="en-US" sz="1800" kern="0" dirty="0" err="1"/>
              <a:t>mh</a:t>
            </a:r>
            <a:r>
              <a:rPr lang="en-US" sz="1800" kern="0" dirty="0"/>
              <a:t>] NOT humans [</a:t>
            </a:r>
            <a:r>
              <a:rPr lang="en-US" sz="1800" kern="0" dirty="0" err="1"/>
              <a:t>mh</a:t>
            </a:r>
            <a:r>
              <a:rPr lang="en-US" sz="1800" kern="0" dirty="0" smtClean="0"/>
              <a:t>])</a:t>
            </a:r>
            <a:endParaRPr lang="en-US" sz="1800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083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4" y="304800"/>
            <a:ext cx="8491859" cy="609600"/>
          </a:xfrm>
        </p:spPr>
        <p:txBody>
          <a:bodyPr/>
          <a:lstStyle/>
          <a:p>
            <a:r>
              <a:rPr lang="nl-NL" altLang="en-US" sz="3200" dirty="0"/>
              <a:t>Line </a:t>
            </a:r>
            <a:r>
              <a:rPr lang="nl-NL" altLang="en-US" sz="3200" dirty="0" err="1"/>
              <a:t>by</a:t>
            </a:r>
            <a:r>
              <a:rPr lang="nl-NL" altLang="en-US" sz="3200" dirty="0"/>
              <a:t> line </a:t>
            </a:r>
            <a:r>
              <a:rPr lang="nl-NL" altLang="en-US" sz="3200" dirty="0" err="1"/>
              <a:t>searches</a:t>
            </a:r>
            <a:r>
              <a:rPr lang="nl-NL" altLang="en-US" sz="3200" dirty="0"/>
              <a:t> or single line search?</a:t>
            </a:r>
            <a:endParaRPr lang="nl-NL" altLang="en-US" sz="3000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1" y="836614"/>
            <a:ext cx="3743325" cy="602138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Unstructured!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 smtClean="0"/>
              <a:t>#</a:t>
            </a:r>
            <a:r>
              <a:rPr lang="en-US" sz="1900" dirty="0"/>
              <a:t>1 	brassica [</a:t>
            </a:r>
            <a:r>
              <a:rPr lang="en-US" sz="1900" dirty="0" err="1"/>
              <a:t>mh</a:t>
            </a:r>
            <a:r>
              <a:rPr lang="en-US" sz="1900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#2 	brassica* [</a:t>
            </a:r>
            <a:r>
              <a:rPr lang="en-US" sz="1900" dirty="0" err="1"/>
              <a:t>tiab</a:t>
            </a:r>
            <a:r>
              <a:rPr lang="en-US" sz="1900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#3 	broccoli [</a:t>
            </a:r>
            <a:r>
              <a:rPr lang="en-US" sz="1900" dirty="0" err="1"/>
              <a:t>tiab</a:t>
            </a:r>
            <a:r>
              <a:rPr lang="en-US" sz="1900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#4 	#1 OR #2 OR #3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#5 	neoplasms [</a:t>
            </a:r>
            <a:r>
              <a:rPr lang="en-US" sz="1900" dirty="0" err="1"/>
              <a:t>mh</a:t>
            </a:r>
            <a:r>
              <a:rPr lang="en-US" sz="1900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#6 	</a:t>
            </a:r>
            <a:r>
              <a:rPr lang="en-US" sz="1900" dirty="0" err="1"/>
              <a:t>neoplas</a:t>
            </a:r>
            <a:r>
              <a:rPr lang="en-US" sz="1900" dirty="0"/>
              <a:t>* [</a:t>
            </a:r>
            <a:r>
              <a:rPr lang="en-US" sz="1900" dirty="0" err="1"/>
              <a:t>tiab</a:t>
            </a:r>
            <a:r>
              <a:rPr lang="en-US" sz="1900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#7 	cancer* [</a:t>
            </a:r>
            <a:r>
              <a:rPr lang="en-US" sz="1900" dirty="0" err="1"/>
              <a:t>tiab</a:t>
            </a:r>
            <a:r>
              <a:rPr lang="en-US" sz="1900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#8 	tumor* [</a:t>
            </a:r>
            <a:r>
              <a:rPr lang="en-US" sz="1900" dirty="0" err="1"/>
              <a:t>tiab</a:t>
            </a:r>
            <a:r>
              <a:rPr lang="en-US" sz="1900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#9 	#5 OR #6 OR #7 OR #8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#10 	#4 AND #9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#11 	animals[</a:t>
            </a:r>
            <a:r>
              <a:rPr lang="en-US" sz="1900" dirty="0" err="1"/>
              <a:t>mh</a:t>
            </a:r>
            <a:r>
              <a:rPr lang="en-US" sz="1900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#12 	humans[</a:t>
            </a:r>
            <a:r>
              <a:rPr lang="en-US" sz="1900" dirty="0" err="1"/>
              <a:t>mh</a:t>
            </a:r>
            <a:r>
              <a:rPr lang="en-US" sz="1900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#13 	#11 </a:t>
            </a:r>
            <a:r>
              <a:rPr lang="en-US" sz="1900" dirty="0" smtClean="0"/>
              <a:t>AND #12</a:t>
            </a:r>
            <a:endParaRPr lang="en-US" sz="19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#14 	#11 NOT #13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900" dirty="0"/>
              <a:t>#15 	#10 NOT #14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l-NL" sz="1900" b="1" dirty="0"/>
              <a:t>#16	</a:t>
            </a:r>
            <a:r>
              <a:rPr lang="nl-NL" sz="1900" b="1" dirty="0" err="1"/>
              <a:t>Cauliflower</a:t>
            </a:r>
            <a:r>
              <a:rPr lang="nl-NL" sz="1900" b="1" dirty="0"/>
              <a:t>*[</a:t>
            </a:r>
            <a:r>
              <a:rPr lang="nl-NL" sz="1900" b="1" dirty="0" err="1"/>
              <a:t>tiab</a:t>
            </a:r>
            <a:r>
              <a:rPr lang="nl-NL" sz="1900" b="1" dirty="0"/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l-NL" sz="1900" b="1" dirty="0"/>
              <a:t>#17 	</a:t>
            </a:r>
            <a:r>
              <a:rPr lang="en-US" sz="1900" b="1" dirty="0"/>
              <a:t>#1 OR #2 OR #3 OR #16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l-NL" sz="1900" b="1" dirty="0"/>
              <a:t>#18 	#17 AND #9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l-NL" sz="1900" b="1" dirty="0"/>
              <a:t>#19 	#18 NOT #14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l-NL" sz="1900" i="1" dirty="0"/>
              <a:t>(#20	#19 NOT #15</a:t>
            </a:r>
            <a:r>
              <a:rPr lang="nl-NL" sz="1900" i="1" dirty="0" smtClean="0"/>
              <a:t>)</a:t>
            </a:r>
            <a:endParaRPr lang="nl-NL" sz="19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3575" y="836614"/>
            <a:ext cx="3881438" cy="57610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000" b="1" kern="0" dirty="0">
                <a:solidFill>
                  <a:srgbClr val="FF0000"/>
                </a:solidFill>
              </a:rPr>
              <a:t>Well structured!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kern="0" dirty="0" smtClean="0"/>
              <a:t>(</a:t>
            </a:r>
            <a:r>
              <a:rPr lang="en-US" sz="1800" kern="0" dirty="0"/>
              <a:t>brassica [</a:t>
            </a:r>
            <a:r>
              <a:rPr lang="en-US" sz="1800" kern="0" dirty="0" err="1"/>
              <a:t>mh</a:t>
            </a:r>
            <a:r>
              <a:rPr lang="en-US" sz="1800" kern="0" dirty="0"/>
              <a:t>] OR brassica* [</a:t>
            </a:r>
            <a:r>
              <a:rPr lang="en-US" sz="1800" kern="0" dirty="0" err="1"/>
              <a:t>tiab</a:t>
            </a:r>
            <a:r>
              <a:rPr lang="en-US" sz="1800" kern="0" dirty="0"/>
              <a:t>] OR broccoli [</a:t>
            </a:r>
            <a:r>
              <a:rPr lang="en-US" sz="1800" kern="0" dirty="0" err="1"/>
              <a:t>tiab</a:t>
            </a:r>
            <a:r>
              <a:rPr lang="en-US" sz="1800" kern="0" dirty="0"/>
              <a:t>] </a:t>
            </a:r>
            <a:r>
              <a:rPr lang="en-US" sz="1800" b="1" kern="0" dirty="0"/>
              <a:t> OR cauliflower*[</a:t>
            </a:r>
            <a:r>
              <a:rPr lang="en-US" sz="1800" b="1" kern="0" dirty="0" err="1"/>
              <a:t>tiab</a:t>
            </a:r>
            <a:r>
              <a:rPr lang="en-US" sz="1800" b="1" kern="0" dirty="0"/>
              <a:t>]</a:t>
            </a:r>
            <a:r>
              <a:rPr lang="en-US" sz="1800" kern="0" dirty="0"/>
              <a:t>) </a:t>
            </a:r>
            <a:r>
              <a:rPr lang="en-US" sz="1800" kern="0" dirty="0" smtClean="0"/>
              <a:t>AND (</a:t>
            </a:r>
            <a:r>
              <a:rPr lang="en-US" sz="1800" kern="0" dirty="0"/>
              <a:t>neoplasms [</a:t>
            </a:r>
            <a:r>
              <a:rPr lang="en-US" sz="1800" kern="0" dirty="0" err="1"/>
              <a:t>mh</a:t>
            </a:r>
            <a:r>
              <a:rPr lang="en-US" sz="1800" kern="0" dirty="0"/>
              <a:t>] OR </a:t>
            </a:r>
            <a:r>
              <a:rPr lang="en-US" sz="1800" kern="0" dirty="0" err="1"/>
              <a:t>neoplas</a:t>
            </a:r>
            <a:r>
              <a:rPr lang="en-US" sz="1800" kern="0" dirty="0"/>
              <a:t>* [</a:t>
            </a:r>
            <a:r>
              <a:rPr lang="en-US" sz="1800" kern="0" dirty="0" err="1"/>
              <a:t>tiab</a:t>
            </a:r>
            <a:r>
              <a:rPr lang="en-US" sz="1800" kern="0" dirty="0"/>
              <a:t>] OR cancer* [</a:t>
            </a:r>
            <a:r>
              <a:rPr lang="en-US" sz="1800" kern="0" dirty="0" err="1"/>
              <a:t>tiab</a:t>
            </a:r>
            <a:r>
              <a:rPr lang="en-US" sz="1800" kern="0" dirty="0"/>
              <a:t>] OR tumor* [</a:t>
            </a:r>
            <a:r>
              <a:rPr lang="en-US" sz="1800" kern="0" dirty="0" err="1"/>
              <a:t>tiab</a:t>
            </a:r>
            <a:r>
              <a:rPr lang="en-US" sz="1800" kern="0" dirty="0"/>
              <a:t>]) NOT</a:t>
            </a:r>
            <a:r>
              <a:rPr lang="en-US" sz="1800" b="1" kern="0" dirty="0"/>
              <a:t> </a:t>
            </a:r>
            <a:r>
              <a:rPr lang="en-US" sz="1800" kern="0" dirty="0"/>
              <a:t>(animals[</a:t>
            </a:r>
            <a:r>
              <a:rPr lang="en-US" sz="1800" kern="0" dirty="0" err="1"/>
              <a:t>mh</a:t>
            </a:r>
            <a:r>
              <a:rPr lang="en-US" sz="1800" kern="0" dirty="0"/>
              <a:t>] NOT humans [</a:t>
            </a:r>
            <a:r>
              <a:rPr lang="en-US" sz="1800" kern="0" dirty="0" err="1"/>
              <a:t>mh</a:t>
            </a:r>
            <a:r>
              <a:rPr lang="en-US" sz="1800" kern="0" dirty="0" smtClean="0"/>
              <a:t>])</a:t>
            </a:r>
            <a:endParaRPr lang="nl-NL" sz="1800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77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Important </a:t>
            </a:r>
            <a:r>
              <a:rPr lang="nl-NL" dirty="0" err="1" smtClean="0"/>
              <a:t>advice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972552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Create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search in </a:t>
            </a:r>
            <a:r>
              <a:rPr lang="nl-NL" dirty="0" smtClean="0"/>
              <a:t>word, </a:t>
            </a:r>
            <a:r>
              <a:rPr lang="nl-NL" dirty="0"/>
              <a:t>never in </a:t>
            </a:r>
            <a:r>
              <a:rPr lang="nl-NL" dirty="0" err="1"/>
              <a:t>the</a:t>
            </a:r>
            <a:r>
              <a:rPr lang="nl-NL" dirty="0"/>
              <a:t> interface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Create</a:t>
            </a:r>
            <a:r>
              <a:rPr lang="nl-NL" dirty="0" smtClean="0"/>
              <a:t> Single Line Search </a:t>
            </a:r>
            <a:r>
              <a:rPr lang="nl-NL" dirty="0" err="1" smtClean="0"/>
              <a:t>Strategies</a:t>
            </a:r>
            <a:r>
              <a:rPr lang="nl-NL" dirty="0" smtClean="0"/>
              <a:t> (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very</a:t>
            </a:r>
            <a:r>
              <a:rPr lang="nl-NL" dirty="0" smtClean="0"/>
              <a:t> long)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Type </a:t>
            </a:r>
            <a:r>
              <a:rPr lang="nl-NL" dirty="0"/>
              <a:t>s</a:t>
            </a:r>
            <a:r>
              <a:rPr lang="nl-NL" dirty="0" smtClean="0"/>
              <a:t>yntax </a:t>
            </a:r>
            <a:r>
              <a:rPr lang="nl-NL" dirty="0" err="1" smtClean="0"/>
              <a:t>before</a:t>
            </a:r>
            <a:r>
              <a:rPr lang="nl-NL" dirty="0" smtClean="0"/>
              <a:t> </a:t>
            </a:r>
            <a:r>
              <a:rPr lang="nl-NL" dirty="0" err="1" smtClean="0"/>
              <a:t>copying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pasting</a:t>
            </a:r>
            <a:r>
              <a:rPr lang="nl-NL" dirty="0" smtClean="0"/>
              <a:t> </a:t>
            </a:r>
            <a:r>
              <a:rPr lang="nl-NL" dirty="0" err="1" smtClean="0"/>
              <a:t>terms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Carefully</a:t>
            </a:r>
            <a:r>
              <a:rPr lang="nl-NL" dirty="0" smtClean="0"/>
              <a:t> </a:t>
            </a:r>
            <a:r>
              <a:rPr lang="nl-NL" dirty="0" err="1" smtClean="0"/>
              <a:t>position</a:t>
            </a:r>
            <a:r>
              <a:rPr lang="nl-NL" dirty="0" smtClean="0"/>
              <a:t> cursor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arrow</a:t>
            </a:r>
            <a:r>
              <a:rPr lang="nl-NL" dirty="0" smtClean="0"/>
              <a:t> </a:t>
            </a:r>
            <a:r>
              <a:rPr lang="nl-NL" dirty="0" smtClean="0"/>
              <a:t>buttons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Use</a:t>
            </a:r>
            <a:r>
              <a:rPr lang="nl-NL" dirty="0" smtClean="0"/>
              <a:t> Ctrl-V </a:t>
            </a:r>
            <a:r>
              <a:rPr lang="nl-NL" dirty="0" err="1" smtClean="0"/>
              <a:t>to</a:t>
            </a:r>
            <a:r>
              <a:rPr lang="nl-NL" dirty="0" smtClean="0"/>
              <a:t> paste, set standard paste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unformatted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Prepare</a:t>
            </a:r>
            <a:r>
              <a:rPr lang="nl-NL" dirty="0" smtClean="0"/>
              <a:t> </a:t>
            </a:r>
            <a:r>
              <a:rPr lang="nl-NL" dirty="0" err="1" smtClean="0"/>
              <a:t>proximity</a:t>
            </a:r>
            <a:r>
              <a:rPr lang="nl-NL" dirty="0" smtClean="0"/>
              <a:t> in advance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h</a:t>
            </a:r>
            <a:r>
              <a:rPr lang="nl-NL" dirty="0" err="1" smtClean="0"/>
              <a:t>yphens</a:t>
            </a:r>
            <a:r>
              <a:rPr lang="nl-NL" dirty="0" smtClean="0"/>
              <a:t> </a:t>
            </a:r>
            <a:r>
              <a:rPr lang="nl-NL" dirty="0" err="1" smtClean="0"/>
              <a:t>instead</a:t>
            </a:r>
            <a:r>
              <a:rPr lang="nl-NL" dirty="0" smtClean="0"/>
              <a:t> of </a:t>
            </a:r>
            <a:r>
              <a:rPr lang="nl-NL" dirty="0" smtClean="0"/>
              <a:t>quotes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9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remarks</a:t>
            </a:r>
            <a:r>
              <a:rPr lang="nl-NL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4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Evaluating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/>
              <a:t>search </a:t>
            </a:r>
            <a:r>
              <a:rPr lang="nl-NL" dirty="0" err="1"/>
              <a:t>strategy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4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nummer 4"/>
          <p:cNvSpPr txBox="1">
            <a:spLocks noGrp="1"/>
          </p:cNvSpPr>
          <p:nvPr/>
        </p:nvSpPr>
        <p:spPr bwMode="auto">
          <a:xfrm>
            <a:off x="9829800" y="640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ECCA35B-8082-444E-A6A6-05611F963544}" type="slidenum">
              <a:rPr lang="en-US" altLang="en-US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9155" name="Tijdelijke aanduiding voor voettekst 5"/>
          <p:cNvSpPr txBox="1">
            <a:spLocks noGrp="1"/>
          </p:cNvSpPr>
          <p:nvPr/>
        </p:nvSpPr>
        <p:spPr bwMode="auto">
          <a:xfrm>
            <a:off x="6553200" y="6400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880100" cy="8367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few </a:t>
            </a:r>
            <a:r>
              <a:rPr lang="nl-NL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N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613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3100" y="1052512"/>
            <a:ext cx="5207000" cy="4637087"/>
          </a:xfrm>
        </p:spPr>
        <p:txBody>
          <a:bodyPr>
            <a:noAutofit/>
          </a:bodyPr>
          <a:lstStyle/>
          <a:p>
            <a:pPr marL="342900" indent="-342900"/>
            <a:r>
              <a:rPr lang="nl-NL" altLang="en-US" sz="2400" dirty="0" err="1"/>
              <a:t>Add</a:t>
            </a:r>
            <a:r>
              <a:rPr lang="nl-NL" altLang="en-US" sz="2400" dirty="0"/>
              <a:t> extra </a:t>
            </a:r>
            <a:r>
              <a:rPr lang="nl-NL" altLang="en-US" sz="2400" dirty="0" err="1" smtClean="0"/>
              <a:t>terms</a:t>
            </a:r>
            <a:endParaRPr lang="nl-NL" altLang="en-US" sz="2400" dirty="0" smtClean="0"/>
          </a:p>
          <a:p>
            <a:pPr marL="800100" lvl="1" indent="-342900"/>
            <a:r>
              <a:rPr lang="nl-NL" altLang="en-US" dirty="0" smtClean="0"/>
              <a:t>OR </a:t>
            </a:r>
            <a:r>
              <a:rPr lang="nl-NL" altLang="en-US" dirty="0" err="1" smtClean="0"/>
              <a:t>study</a:t>
            </a:r>
            <a:r>
              <a:rPr lang="nl-NL" altLang="en-US" dirty="0" smtClean="0"/>
              <a:t> type</a:t>
            </a:r>
          </a:p>
          <a:p>
            <a:pPr marL="0" indent="0">
              <a:buNone/>
            </a:pPr>
            <a:endParaRPr lang="en-US" alt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nl-NL" altLang="en-US" sz="2400" dirty="0" smtClean="0">
                <a:sym typeface="Wingdings" pitchFamily="2" charset="2"/>
              </a:rPr>
              <a:t/>
            </a:r>
            <a:br>
              <a:rPr lang="nl-NL" altLang="en-US" sz="2400" dirty="0" smtClean="0">
                <a:sym typeface="Wingdings" pitchFamily="2" charset="2"/>
              </a:rPr>
            </a:br>
            <a:endParaRPr lang="nl-NL" altLang="en-US" sz="2400" dirty="0" smtClean="0"/>
          </a:p>
          <a:p>
            <a:pPr marL="342900" indent="-342900"/>
            <a:endParaRPr lang="nl-NL" altLang="en-US" sz="2400" dirty="0" smtClean="0"/>
          </a:p>
        </p:txBody>
      </p:sp>
      <p:sp>
        <p:nvSpPr>
          <p:cNvPr id="176134" name="Rectangle 4"/>
          <p:cNvSpPr>
            <a:spLocks noChangeArrowheads="1"/>
          </p:cNvSpPr>
          <p:nvPr/>
        </p:nvSpPr>
        <p:spPr bwMode="auto">
          <a:xfrm>
            <a:off x="5880100" y="0"/>
            <a:ext cx="6311900" cy="8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4000" dirty="0"/>
              <a:t>Too </a:t>
            </a:r>
            <a:r>
              <a:rPr lang="nl-NL" altLang="en-US" sz="4000" dirty="0" err="1"/>
              <a:t>many</a:t>
            </a:r>
            <a:r>
              <a:rPr lang="nl-NL" altLang="en-US" sz="4000" dirty="0"/>
              <a:t> </a:t>
            </a:r>
            <a:r>
              <a:rPr lang="nl-NL" altLang="en-US" sz="4000" dirty="0" err="1"/>
              <a:t>results</a:t>
            </a:r>
            <a:r>
              <a:rPr lang="nl-NL" altLang="en-US" sz="4000" dirty="0"/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6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4" y="304800"/>
            <a:ext cx="8491859" cy="747936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C2074"/>
                </a:solidFill>
              </a:rPr>
              <a:t>Which articles can answer your question?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512" y="1196752"/>
            <a:ext cx="8785100" cy="5215314"/>
          </a:xfrm>
        </p:spPr>
        <p:txBody>
          <a:bodyPr>
            <a:normAutofit lnSpcReduction="10000"/>
          </a:bodyPr>
          <a:lstStyle/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en-US" altLang="en-US" sz="3000" b="1" dirty="0" smtClean="0"/>
              <a:t>Facilitators </a:t>
            </a:r>
            <a:r>
              <a:rPr lang="en-US" altLang="en-US" sz="3000" b="1" dirty="0"/>
              <a:t>and barriers in preconception care</a:t>
            </a:r>
          </a:p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nl-NL" altLang="en-US" sz="3000" dirty="0">
                <a:solidFill>
                  <a:schemeClr val="bg1">
                    <a:lumMod val="50000"/>
                  </a:schemeClr>
                </a:solidFill>
              </a:rPr>
              <a:t>Evaluation studies of </a:t>
            </a:r>
            <a:r>
              <a:rPr lang="nl-NL" altLang="en-US" sz="3000" dirty="0" err="1">
                <a:solidFill>
                  <a:schemeClr val="bg1">
                    <a:lumMod val="50000"/>
                  </a:schemeClr>
                </a:solidFill>
              </a:rPr>
              <a:t>preconception</a:t>
            </a:r>
            <a:r>
              <a:rPr lang="nl-NL" altLang="en-US" sz="3000" dirty="0">
                <a:solidFill>
                  <a:schemeClr val="bg1">
                    <a:lumMod val="50000"/>
                  </a:schemeClr>
                </a:solidFill>
              </a:rPr>
              <a:t> care</a:t>
            </a:r>
          </a:p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en-US" altLang="en-US" dirty="0" smtClean="0"/>
              <a:t>(</a:t>
            </a:r>
            <a:r>
              <a:rPr lang="nl-NL" dirty="0" err="1" smtClean="0"/>
              <a:t>Preconception</a:t>
            </a:r>
            <a:r>
              <a:rPr lang="nl-NL" dirty="0" smtClean="0"/>
              <a:t> Care[</a:t>
            </a:r>
            <a:r>
              <a:rPr lang="nl-NL" dirty="0" err="1" smtClean="0"/>
              <a:t>mh</a:t>
            </a:r>
            <a:r>
              <a:rPr lang="nl-NL" dirty="0" smtClean="0"/>
              <a:t>] OR </a:t>
            </a:r>
            <a:r>
              <a:rPr lang="nl-NL" dirty="0" err="1" smtClean="0"/>
              <a:t>Preconception</a:t>
            </a:r>
            <a:r>
              <a:rPr lang="nl-NL" dirty="0" smtClean="0"/>
              <a:t>-Care*[</a:t>
            </a:r>
            <a:r>
              <a:rPr lang="nl-NL" dirty="0" err="1" smtClean="0"/>
              <a:t>tiab</a:t>
            </a:r>
            <a:r>
              <a:rPr lang="nl-NL" dirty="0" smtClean="0"/>
              <a:t>]</a:t>
            </a:r>
            <a:r>
              <a:rPr lang="en-US" altLang="en-US" dirty="0" smtClean="0"/>
              <a:t>) AND (Facilitator*[</a:t>
            </a:r>
            <a:r>
              <a:rPr lang="en-US" altLang="en-US" dirty="0" err="1" smtClean="0"/>
              <a:t>tiab</a:t>
            </a:r>
            <a:r>
              <a:rPr lang="en-US" altLang="en-US" dirty="0" smtClean="0"/>
              <a:t>] OR barrier*[</a:t>
            </a:r>
            <a:r>
              <a:rPr lang="en-US" altLang="en-US" dirty="0" err="1" smtClean="0"/>
              <a:t>tiab</a:t>
            </a:r>
            <a:r>
              <a:rPr lang="en-US" altLang="en-US" dirty="0" smtClean="0"/>
              <a:t>])</a:t>
            </a:r>
          </a:p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en-US" altLang="en-US" b="1" dirty="0" smtClean="0">
                <a:sym typeface="Wingdings" panose="05000000000000000000" pitchFamily="2" charset="2"/>
              </a:rPr>
              <a:t> 116 results</a:t>
            </a:r>
            <a:endParaRPr lang="en-US" altLang="en-US" b="1" dirty="0"/>
          </a:p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en-US" altLang="en-US" dirty="0"/>
              <a:t>(</a:t>
            </a:r>
            <a:r>
              <a:rPr lang="nl-NL" dirty="0" err="1"/>
              <a:t>Preconception</a:t>
            </a:r>
            <a:r>
              <a:rPr lang="nl-NL" dirty="0"/>
              <a:t> Care[</a:t>
            </a:r>
            <a:r>
              <a:rPr lang="nl-NL" dirty="0" err="1"/>
              <a:t>mh</a:t>
            </a:r>
            <a:r>
              <a:rPr lang="nl-NL" dirty="0"/>
              <a:t>] OR </a:t>
            </a:r>
            <a:r>
              <a:rPr lang="nl-NL" dirty="0" err="1"/>
              <a:t>Preconception</a:t>
            </a:r>
            <a:r>
              <a:rPr lang="nl-NL" dirty="0"/>
              <a:t>-Care*[</a:t>
            </a:r>
            <a:r>
              <a:rPr lang="nl-NL" dirty="0" err="1"/>
              <a:t>tiab</a:t>
            </a:r>
            <a:r>
              <a:rPr lang="nl-NL" dirty="0"/>
              <a:t>]</a:t>
            </a:r>
            <a:r>
              <a:rPr lang="en-US" altLang="en-US" dirty="0"/>
              <a:t>) AND (Facilitator*[</a:t>
            </a:r>
            <a:r>
              <a:rPr lang="en-US" altLang="en-US" dirty="0" err="1"/>
              <a:t>tiab</a:t>
            </a:r>
            <a:r>
              <a:rPr lang="en-US" altLang="en-US" dirty="0"/>
              <a:t>] OR barrier*[</a:t>
            </a:r>
            <a:r>
              <a:rPr lang="en-US" altLang="en-US" dirty="0" err="1"/>
              <a:t>tiab</a:t>
            </a:r>
            <a:r>
              <a:rPr lang="en-US" altLang="en-US" dirty="0"/>
              <a:t>] </a:t>
            </a:r>
            <a:r>
              <a:rPr lang="en-US" altLang="en-US" b="1" dirty="0"/>
              <a:t>OR Evaluation Study [Publication Type</a:t>
            </a:r>
            <a:r>
              <a:rPr lang="en-US" altLang="en-US" b="1" dirty="0" smtClean="0"/>
              <a:t>] OR Evaluation*[</a:t>
            </a:r>
            <a:r>
              <a:rPr lang="en-US" altLang="en-US" b="1" dirty="0" err="1" smtClean="0"/>
              <a:t>tiab</a:t>
            </a:r>
            <a:r>
              <a:rPr lang="en-US" altLang="en-US" b="1" dirty="0" smtClean="0"/>
              <a:t>]</a:t>
            </a:r>
            <a:r>
              <a:rPr lang="en-US" altLang="en-US" dirty="0" smtClean="0"/>
              <a:t>)</a:t>
            </a:r>
          </a:p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r>
              <a:rPr lang="en-US" altLang="en-US" b="1" dirty="0">
                <a:sym typeface="Wingdings" panose="05000000000000000000" pitchFamily="2" charset="2"/>
              </a:rPr>
              <a:t> </a:t>
            </a:r>
            <a:r>
              <a:rPr lang="en-US" altLang="en-US" b="1" dirty="0" smtClean="0">
                <a:sym typeface="Wingdings" panose="05000000000000000000" pitchFamily="2" charset="2"/>
              </a:rPr>
              <a:t>279 results</a:t>
            </a:r>
            <a:endParaRPr lang="en-US" altLang="en-US" b="1" dirty="0"/>
          </a:p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endParaRPr lang="en-US" altLang="en-US" dirty="0"/>
          </a:p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endParaRPr lang="nl-NL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5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nummer 4"/>
          <p:cNvSpPr txBox="1">
            <a:spLocks noGrp="1"/>
          </p:cNvSpPr>
          <p:nvPr/>
        </p:nvSpPr>
        <p:spPr bwMode="auto">
          <a:xfrm>
            <a:off x="9829800" y="640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ECCA35B-8082-444E-A6A6-05611F963544}" type="slidenum">
              <a:rPr lang="en-US" altLang="en-US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9155" name="Tijdelijke aanduiding voor voettekst 5"/>
          <p:cNvSpPr txBox="1">
            <a:spLocks noGrp="1"/>
          </p:cNvSpPr>
          <p:nvPr/>
        </p:nvSpPr>
        <p:spPr bwMode="auto">
          <a:xfrm>
            <a:off x="6553200" y="6400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880100" cy="8367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few </a:t>
            </a:r>
            <a:r>
              <a:rPr lang="nl-NL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N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613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3100" y="1052512"/>
            <a:ext cx="5207000" cy="4637087"/>
          </a:xfrm>
        </p:spPr>
        <p:txBody>
          <a:bodyPr>
            <a:noAutofit/>
          </a:bodyPr>
          <a:lstStyle/>
          <a:p>
            <a:pPr marL="342900" indent="-342900"/>
            <a:r>
              <a:rPr lang="nl-NL" altLang="en-US" sz="2400" dirty="0" err="1"/>
              <a:t>Add</a:t>
            </a:r>
            <a:r>
              <a:rPr lang="nl-NL" altLang="en-US" sz="2400" dirty="0"/>
              <a:t> extra </a:t>
            </a:r>
            <a:r>
              <a:rPr lang="nl-NL" altLang="en-US" sz="2400" dirty="0" err="1" smtClean="0"/>
              <a:t>terms</a:t>
            </a:r>
            <a:endParaRPr lang="nl-NL" altLang="en-US" sz="2400" dirty="0" smtClean="0"/>
          </a:p>
          <a:p>
            <a:pPr marL="800100" lvl="1" indent="-342900"/>
            <a:r>
              <a:rPr lang="nl-NL" altLang="en-US" dirty="0" smtClean="0"/>
              <a:t>OR </a:t>
            </a:r>
            <a:r>
              <a:rPr lang="nl-NL" altLang="en-US" dirty="0" err="1" smtClean="0"/>
              <a:t>study</a:t>
            </a:r>
            <a:r>
              <a:rPr lang="nl-NL" altLang="en-US" dirty="0" smtClean="0"/>
              <a:t> type</a:t>
            </a:r>
          </a:p>
          <a:p>
            <a:pPr marL="800100" lvl="1" indent="-342900"/>
            <a:r>
              <a:rPr lang="nl-NL" altLang="en-US" dirty="0" smtClean="0"/>
              <a:t>OR </a:t>
            </a:r>
            <a:r>
              <a:rPr lang="nl-NL" altLang="en-US" dirty="0" err="1" smtClean="0"/>
              <a:t>broad</a:t>
            </a:r>
            <a:r>
              <a:rPr lang="nl-NL" altLang="en-US" dirty="0" smtClean="0"/>
              <a:t> filter</a:t>
            </a:r>
            <a:endParaRPr lang="nl-NL" altLang="en-US" dirty="0"/>
          </a:p>
          <a:p>
            <a:pPr marL="342900" indent="-342900"/>
            <a:r>
              <a:rPr lang="en-GB" altLang="en-US" sz="2400" dirty="0"/>
              <a:t>Generalize specific elements</a:t>
            </a:r>
          </a:p>
          <a:p>
            <a:pPr marL="342900" indent="-342900"/>
            <a:r>
              <a:rPr lang="en-GB" altLang="en-US" sz="2400" dirty="0"/>
              <a:t>Drop less important elements</a:t>
            </a:r>
          </a:p>
          <a:p>
            <a:pPr marL="342900" indent="-342900"/>
            <a:r>
              <a:rPr lang="nl-NL" altLang="en-US" sz="2400" dirty="0"/>
              <a:t>2 </a:t>
            </a:r>
            <a:r>
              <a:rPr lang="nl-NL" altLang="en-US" sz="2400" dirty="0" err="1"/>
              <a:t>elements</a:t>
            </a:r>
            <a:r>
              <a:rPr lang="nl-NL" altLang="en-US" sz="2400" dirty="0"/>
              <a:t> </a:t>
            </a:r>
            <a:r>
              <a:rPr lang="nl-NL" altLang="en-US" sz="2400" dirty="0">
                <a:sym typeface="Wingdings" pitchFamily="2" charset="2"/>
              </a:rPr>
              <a:t> 1 element </a:t>
            </a:r>
            <a:br>
              <a:rPr lang="nl-NL" altLang="en-US" sz="2400" dirty="0">
                <a:sym typeface="Wingdings" pitchFamily="2" charset="2"/>
              </a:rPr>
            </a:br>
            <a:r>
              <a:rPr lang="nl-NL" altLang="en-US" sz="2400" dirty="0">
                <a:sym typeface="Wingdings" pitchFamily="2" charset="2"/>
              </a:rPr>
              <a:t>(A) AND (B)  (A OR B</a:t>
            </a:r>
            <a:r>
              <a:rPr lang="nl-NL" altLang="en-US" sz="2400" dirty="0" smtClean="0">
                <a:sym typeface="Wingdings" pitchFamily="2" charset="2"/>
              </a:rPr>
              <a:t>)</a:t>
            </a:r>
          </a:p>
          <a:p>
            <a:pPr marL="342900" indent="-342900"/>
            <a:r>
              <a:rPr lang="nl-NL" altLang="en-US" sz="2400" dirty="0" err="1" smtClean="0">
                <a:sym typeface="Wingdings" pitchFamily="2" charset="2"/>
              </a:rPr>
              <a:t>Use</a:t>
            </a:r>
            <a:r>
              <a:rPr lang="nl-NL" altLang="en-US" sz="2400" dirty="0" smtClean="0">
                <a:sym typeface="Wingdings" pitchFamily="2" charset="2"/>
              </a:rPr>
              <a:t> </a:t>
            </a:r>
            <a:r>
              <a:rPr lang="nl-NL" altLang="en-US" sz="2400" dirty="0" err="1" smtClean="0">
                <a:sym typeface="Wingdings" pitchFamily="2" charset="2"/>
              </a:rPr>
              <a:t>broader</a:t>
            </a:r>
            <a:r>
              <a:rPr lang="nl-NL" altLang="en-US" sz="2400" dirty="0" smtClean="0">
                <a:sym typeface="Wingdings" pitchFamily="2" charset="2"/>
              </a:rPr>
              <a:t> thesaurus </a:t>
            </a:r>
            <a:r>
              <a:rPr lang="nl-NL" altLang="en-US" sz="2400" dirty="0" err="1" smtClean="0">
                <a:sym typeface="Wingdings" pitchFamily="2" charset="2"/>
              </a:rPr>
              <a:t>terms</a:t>
            </a:r>
            <a:endParaRPr lang="en-US" alt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nl-NL" altLang="en-US" sz="2400" dirty="0" smtClean="0">
                <a:sym typeface="Wingdings" pitchFamily="2" charset="2"/>
              </a:rPr>
              <a:t/>
            </a:r>
            <a:br>
              <a:rPr lang="nl-NL" altLang="en-US" sz="2400" dirty="0" smtClean="0">
                <a:sym typeface="Wingdings" pitchFamily="2" charset="2"/>
              </a:rPr>
            </a:br>
            <a:endParaRPr lang="nl-NL" altLang="en-US" sz="2400" dirty="0" smtClean="0"/>
          </a:p>
          <a:p>
            <a:pPr marL="342900" indent="-342900"/>
            <a:endParaRPr lang="nl-NL" altLang="en-US" sz="2400" dirty="0" smtClean="0"/>
          </a:p>
        </p:txBody>
      </p:sp>
      <p:sp>
        <p:nvSpPr>
          <p:cNvPr id="176134" name="Rectangle 4"/>
          <p:cNvSpPr>
            <a:spLocks noChangeArrowheads="1"/>
          </p:cNvSpPr>
          <p:nvPr/>
        </p:nvSpPr>
        <p:spPr bwMode="auto">
          <a:xfrm>
            <a:off x="5880100" y="0"/>
            <a:ext cx="6311900" cy="8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4000" dirty="0"/>
              <a:t>Too </a:t>
            </a:r>
            <a:r>
              <a:rPr lang="nl-NL" altLang="en-US" sz="4000" dirty="0" err="1"/>
              <a:t>many</a:t>
            </a:r>
            <a:r>
              <a:rPr lang="nl-NL" altLang="en-US" sz="4000" dirty="0"/>
              <a:t> </a:t>
            </a:r>
            <a:r>
              <a:rPr lang="nl-NL" altLang="en-US" sz="4000" dirty="0" err="1"/>
              <a:t>results</a:t>
            </a:r>
            <a:r>
              <a:rPr lang="nl-NL" altLang="en-US" sz="4000" dirty="0"/>
              <a:t>?</a:t>
            </a:r>
          </a:p>
        </p:txBody>
      </p:sp>
      <p:sp>
        <p:nvSpPr>
          <p:cNvPr id="1761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80100" y="1052514"/>
            <a:ext cx="5918200" cy="4954484"/>
          </a:xfrm>
        </p:spPr>
        <p:txBody>
          <a:bodyPr>
            <a:noAutofit/>
          </a:bodyPr>
          <a:lstStyle/>
          <a:p>
            <a:pPr marL="342900" indent="-342900"/>
            <a:r>
              <a:rPr lang="nl-NL" altLang="en-US" sz="2400" dirty="0" err="1"/>
              <a:t>Remove</a:t>
            </a:r>
            <a:r>
              <a:rPr lang="nl-NL" altLang="en-US" sz="2400" dirty="0"/>
              <a:t> </a:t>
            </a:r>
            <a:r>
              <a:rPr lang="nl-NL" altLang="en-US" sz="2400" dirty="0" err="1"/>
              <a:t>general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synonyms</a:t>
            </a:r>
            <a:endParaRPr lang="nl-NL" altLang="en-US" sz="2400" dirty="0"/>
          </a:p>
          <a:p>
            <a:pPr marL="342900" indent="-342900"/>
            <a:r>
              <a:rPr lang="nl-NL" altLang="en-US" sz="2400" dirty="0" err="1"/>
              <a:t>Specify</a:t>
            </a:r>
            <a:r>
              <a:rPr lang="nl-NL" altLang="en-US" sz="2400" dirty="0"/>
              <a:t> </a:t>
            </a:r>
            <a:r>
              <a:rPr lang="nl-NL" altLang="en-US" sz="2400" dirty="0" err="1"/>
              <a:t>general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elements</a:t>
            </a:r>
            <a:endParaRPr lang="nl-NL" altLang="en-US" sz="2400" dirty="0"/>
          </a:p>
          <a:p>
            <a:pPr marL="342900" indent="-342900"/>
            <a:r>
              <a:rPr lang="nl-NL" altLang="en-US" sz="2400" dirty="0" err="1"/>
              <a:t>Add</a:t>
            </a:r>
            <a:r>
              <a:rPr lang="nl-NL" altLang="en-US" sz="2400" dirty="0"/>
              <a:t> </a:t>
            </a:r>
            <a:r>
              <a:rPr lang="nl-NL" altLang="en-US" sz="2400" dirty="0" err="1"/>
              <a:t>an</a:t>
            </a:r>
            <a:r>
              <a:rPr lang="nl-NL" altLang="en-US" sz="2400" dirty="0"/>
              <a:t> extra </a:t>
            </a:r>
            <a:r>
              <a:rPr lang="nl-NL" altLang="en-US" sz="2400" dirty="0" smtClean="0"/>
              <a:t>element</a:t>
            </a:r>
          </a:p>
          <a:p>
            <a:pPr marL="800100" lvl="1" indent="-342900"/>
            <a:r>
              <a:rPr lang="nl-NL" altLang="en-US" dirty="0" smtClean="0"/>
              <a:t>AND </a:t>
            </a:r>
            <a:r>
              <a:rPr lang="nl-NL" altLang="en-US" dirty="0" err="1" smtClean="0"/>
              <a:t>study</a:t>
            </a:r>
            <a:r>
              <a:rPr lang="nl-NL" altLang="en-US" dirty="0" smtClean="0"/>
              <a:t> type</a:t>
            </a:r>
          </a:p>
          <a:p>
            <a:pPr marL="800100" lvl="1" indent="-342900"/>
            <a:r>
              <a:rPr lang="nl-NL" altLang="en-US" dirty="0" smtClean="0"/>
              <a:t>AND </a:t>
            </a:r>
            <a:r>
              <a:rPr lang="nl-NL" altLang="en-US" dirty="0" err="1" smtClean="0"/>
              <a:t>narrow</a:t>
            </a:r>
            <a:r>
              <a:rPr lang="nl-NL" altLang="en-US" dirty="0" smtClean="0"/>
              <a:t> filter</a:t>
            </a:r>
            <a:endParaRPr lang="nl-NL" altLang="en-US" dirty="0"/>
          </a:p>
          <a:p>
            <a:pPr marL="342900" indent="-342900"/>
            <a:r>
              <a:rPr lang="nl-NL" altLang="en-US" sz="2400" dirty="0"/>
              <a:t>1 element </a:t>
            </a:r>
            <a:r>
              <a:rPr lang="nl-NL" altLang="en-US" sz="2400" dirty="0">
                <a:sym typeface="Wingdings" pitchFamily="2" charset="2"/>
              </a:rPr>
              <a:t> 2 </a:t>
            </a:r>
            <a:r>
              <a:rPr lang="nl-NL" altLang="en-US" sz="2400" dirty="0" err="1">
                <a:sym typeface="Wingdings" pitchFamily="2" charset="2"/>
              </a:rPr>
              <a:t>elements</a:t>
            </a:r>
            <a:r>
              <a:rPr lang="nl-NL" altLang="en-US" sz="2400" dirty="0">
                <a:sym typeface="Wingdings" pitchFamily="2" charset="2"/>
              </a:rPr>
              <a:t/>
            </a:r>
            <a:br>
              <a:rPr lang="nl-NL" altLang="en-US" sz="2400" dirty="0">
                <a:sym typeface="Wingdings" pitchFamily="2" charset="2"/>
              </a:rPr>
            </a:br>
            <a:r>
              <a:rPr lang="nl-NL" altLang="en-US" sz="2400" dirty="0">
                <a:sym typeface="Wingdings" pitchFamily="2" charset="2"/>
              </a:rPr>
              <a:t>(A OR B)  (A) AND (B)</a:t>
            </a:r>
          </a:p>
          <a:p>
            <a:pPr marL="342900" indent="-342900"/>
            <a:r>
              <a:rPr lang="nl-NL" altLang="en-US" sz="2400" dirty="0" smtClean="0">
                <a:sym typeface="Wingdings" pitchFamily="2" charset="2"/>
              </a:rPr>
              <a:t>Do </a:t>
            </a:r>
            <a:r>
              <a:rPr lang="nl-NL" altLang="en-US" sz="2400" dirty="0" err="1" smtClean="0">
                <a:sym typeface="Wingdings" pitchFamily="2" charset="2"/>
              </a:rPr>
              <a:t>not</a:t>
            </a:r>
            <a:r>
              <a:rPr lang="nl-NL" altLang="en-US" sz="2400" dirty="0" smtClean="0">
                <a:sym typeface="Wingdings" pitchFamily="2" charset="2"/>
              </a:rPr>
              <a:t> </a:t>
            </a:r>
            <a:r>
              <a:rPr lang="nl-NL" altLang="en-US" sz="2400" dirty="0" err="1" smtClean="0">
                <a:sym typeface="Wingdings" pitchFamily="2" charset="2"/>
              </a:rPr>
              <a:t>explode</a:t>
            </a:r>
            <a:endParaRPr lang="nl-NL" altLang="en-US" sz="2400" dirty="0">
              <a:sym typeface="Wingdings" pitchFamily="2" charset="2"/>
            </a:endParaRPr>
          </a:p>
          <a:p>
            <a:pPr marL="342900" indent="-342900"/>
            <a:r>
              <a:rPr lang="nl-NL" altLang="en-US" sz="2400" dirty="0">
                <a:sym typeface="Wingdings" pitchFamily="2" charset="2"/>
              </a:rPr>
              <a:t>Combine </a:t>
            </a:r>
            <a:r>
              <a:rPr lang="nl-NL" altLang="en-US" sz="2400" dirty="0" err="1">
                <a:sym typeface="Wingdings" pitchFamily="2" charset="2"/>
              </a:rPr>
              <a:t>subheadings</a:t>
            </a:r>
            <a:r>
              <a:rPr lang="nl-NL" altLang="en-US" sz="2400" dirty="0">
                <a:sym typeface="Wingdings" pitchFamily="2" charset="2"/>
              </a:rPr>
              <a:t> </a:t>
            </a:r>
            <a:r>
              <a:rPr lang="nl-NL" altLang="en-US" sz="2400" dirty="0" err="1">
                <a:sym typeface="Wingdings" pitchFamily="2" charset="2"/>
              </a:rPr>
              <a:t>with</a:t>
            </a:r>
            <a:r>
              <a:rPr lang="nl-NL" altLang="en-US" sz="2400" dirty="0">
                <a:sym typeface="Wingdings" pitchFamily="2" charset="2"/>
              </a:rPr>
              <a:t> </a:t>
            </a:r>
            <a:r>
              <a:rPr lang="nl-NL" altLang="en-US" sz="2400" dirty="0" err="1">
                <a:sym typeface="Wingdings" pitchFamily="2" charset="2"/>
              </a:rPr>
              <a:t>MeSH</a:t>
            </a:r>
            <a:endParaRPr lang="nl-NL" altLang="en-US" sz="2400" dirty="0">
              <a:sym typeface="Wingdings" pitchFamily="2" charset="2"/>
            </a:endParaRPr>
          </a:p>
          <a:p>
            <a:pPr marL="342900" indent="-342900"/>
            <a:r>
              <a:rPr lang="nl-NL" altLang="en-US" sz="2400" dirty="0" err="1">
                <a:sym typeface="Wingdings" pitchFamily="2" charset="2"/>
              </a:rPr>
              <a:t>Add</a:t>
            </a:r>
            <a:r>
              <a:rPr lang="nl-NL" altLang="en-US" sz="2400" dirty="0">
                <a:sym typeface="Wingdings" pitchFamily="2" charset="2"/>
              </a:rPr>
              <a:t> Filters </a:t>
            </a:r>
            <a:r>
              <a:rPr lang="nl-NL" altLang="en-US" sz="2400" dirty="0" err="1">
                <a:sym typeface="Wingdings" pitchFamily="2" charset="2"/>
              </a:rPr>
              <a:t>for</a:t>
            </a:r>
            <a:r>
              <a:rPr lang="nl-NL" altLang="en-US" sz="2400" dirty="0">
                <a:sym typeface="Wingdings" pitchFamily="2" charset="2"/>
              </a:rPr>
              <a:t> date or </a:t>
            </a:r>
            <a:r>
              <a:rPr lang="nl-NL" altLang="en-US" sz="2400" dirty="0" err="1">
                <a:sym typeface="Wingdings" pitchFamily="2" charset="2"/>
              </a:rPr>
              <a:t>language</a:t>
            </a:r>
            <a:r>
              <a:rPr lang="nl-NL" altLang="en-US" sz="2400" dirty="0">
                <a:sym typeface="Wingdings" pitchFamily="2" charset="2"/>
              </a:rPr>
              <a:t>?</a:t>
            </a:r>
            <a:endParaRPr lang="nl-NL" altLang="en-US" sz="2400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/>
            <a:r>
              <a:rPr lang="nl-NL" altLang="en-US" sz="2400" dirty="0" smtClean="0">
                <a:sym typeface="Wingdings" pitchFamily="2" charset="2"/>
              </a:rPr>
              <a:t>Search </a:t>
            </a:r>
            <a:r>
              <a:rPr lang="nl-NL" altLang="en-US" sz="2400" dirty="0" smtClean="0"/>
              <a:t>major thesaurus </a:t>
            </a:r>
            <a:r>
              <a:rPr lang="nl-NL" altLang="en-US" sz="2400" dirty="0" err="1" smtClean="0"/>
              <a:t>terms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and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title</a:t>
            </a:r>
            <a:r>
              <a:rPr lang="nl-NL" altLang="en-US" sz="2400" dirty="0" smtClean="0"/>
              <a:t> </a:t>
            </a:r>
            <a:br>
              <a:rPr lang="nl-NL" altLang="en-US" sz="2400" dirty="0" smtClean="0"/>
            </a:br>
            <a:r>
              <a:rPr lang="nl-NL" altLang="en-US" sz="2400" dirty="0" smtClean="0"/>
              <a:t>(</a:t>
            </a:r>
            <a:r>
              <a:rPr lang="nl-NL" altLang="en-US" sz="2400" dirty="0" err="1" smtClean="0"/>
              <a:t>for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systematic</a:t>
            </a:r>
            <a:r>
              <a:rPr lang="nl-NL" altLang="en-US" sz="2400" dirty="0" smtClean="0"/>
              <a:t> reviews?)</a:t>
            </a:r>
            <a:endParaRPr lang="nl-NL" altLang="en-US" sz="2400" dirty="0"/>
          </a:p>
          <a:p>
            <a:pPr marL="0" indent="0">
              <a:buNone/>
            </a:pPr>
            <a:r>
              <a:rPr lang="nl-NL" altLang="en-US" sz="2400" dirty="0" smtClean="0"/>
              <a:t/>
            </a:r>
            <a:br>
              <a:rPr lang="nl-NL" altLang="en-US" sz="2400" dirty="0" smtClean="0"/>
            </a:br>
            <a:r>
              <a:rPr lang="nl-NL" altLang="en-US" sz="2400" dirty="0" smtClean="0"/>
              <a:t/>
            </a:r>
            <a:br>
              <a:rPr lang="nl-NL" altLang="en-US" sz="2400" dirty="0" smtClean="0"/>
            </a:br>
            <a:endParaRPr lang="nl-NL" altLang="en-US" sz="2400" dirty="0" smtClean="0"/>
          </a:p>
          <a:p>
            <a:pPr marL="342900" indent="-342900"/>
            <a:endParaRPr lang="nl-NL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7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/>
      <p:bldP spid="17613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Major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in </a:t>
            </a:r>
            <a:r>
              <a:rPr lang="nl-NL" dirty="0" err="1" smtClean="0"/>
              <a:t>an</a:t>
            </a:r>
            <a:r>
              <a:rPr lang="nl-NL" dirty="0" smtClean="0"/>
              <a:t> SR search?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err="1" smtClean="0"/>
              <a:t>Exercise</a:t>
            </a:r>
            <a:r>
              <a:rPr lang="nl-NL" b="1" dirty="0" smtClean="0"/>
              <a:t> </a:t>
            </a:r>
            <a:r>
              <a:rPr lang="nl-NL" b="1" dirty="0" err="1" smtClean="0"/>
              <a:t>therapy</a:t>
            </a:r>
            <a:r>
              <a:rPr lang="nl-NL" b="1" dirty="0" smtClean="0"/>
              <a:t> </a:t>
            </a:r>
            <a:r>
              <a:rPr lang="nl-NL" b="1" dirty="0" err="1" smtClean="0"/>
              <a:t>for</a:t>
            </a:r>
            <a:r>
              <a:rPr lang="nl-NL" b="1" dirty="0" smtClean="0"/>
              <a:t> Hip </a:t>
            </a:r>
            <a:r>
              <a:rPr lang="nl-NL" b="1" dirty="0" err="1" smtClean="0"/>
              <a:t>Osteoarthritis</a:t>
            </a:r>
            <a:endParaRPr lang="nl-NL" b="1" dirty="0" smtClean="0"/>
          </a:p>
          <a:p>
            <a:pPr marL="0" indent="0">
              <a:buNone/>
            </a:pPr>
            <a:r>
              <a:rPr lang="en-US" dirty="0"/>
              <a:t>(Osteoarthritis, Hip[</a:t>
            </a:r>
            <a:r>
              <a:rPr lang="en-US" dirty="0" err="1"/>
              <a:t>mh</a:t>
            </a:r>
            <a:r>
              <a:rPr lang="en-US" dirty="0"/>
              <a:t>] OR Hip-</a:t>
            </a:r>
            <a:r>
              <a:rPr lang="en-US" dirty="0" err="1"/>
              <a:t>Osteoarth</a:t>
            </a:r>
            <a:r>
              <a:rPr lang="en-US" dirty="0"/>
              <a:t>*[</a:t>
            </a:r>
            <a:r>
              <a:rPr lang="en-US" dirty="0" err="1"/>
              <a:t>tiab</a:t>
            </a:r>
            <a:r>
              <a:rPr lang="en-US" dirty="0"/>
              <a:t>]) AND (Exercise Therapy[</a:t>
            </a:r>
            <a:r>
              <a:rPr lang="en-US" dirty="0" err="1"/>
              <a:t>mh</a:t>
            </a:r>
            <a:r>
              <a:rPr lang="en-US" dirty="0"/>
              <a:t>] OR Exercise-</a:t>
            </a:r>
            <a:r>
              <a:rPr lang="en-US" dirty="0" err="1"/>
              <a:t>Therap</a:t>
            </a:r>
            <a:r>
              <a:rPr lang="en-US" dirty="0"/>
              <a:t>*[</a:t>
            </a:r>
            <a:r>
              <a:rPr lang="en-US" dirty="0" err="1"/>
              <a:t>tiab</a:t>
            </a:r>
            <a:r>
              <a:rPr lang="en-US" dirty="0"/>
              <a:t>])</a:t>
            </a:r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367 </a:t>
            </a:r>
            <a:r>
              <a:rPr lang="nl-NL" dirty="0" err="1" smtClean="0">
                <a:sym typeface="Wingdings" panose="05000000000000000000" pitchFamily="2" charset="2"/>
              </a:rPr>
              <a:t>results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(Osteoarthritis, Hip[</a:t>
            </a:r>
            <a:r>
              <a:rPr lang="en-US" dirty="0" err="1"/>
              <a:t>mh</a:t>
            </a:r>
            <a:r>
              <a:rPr lang="en-US" dirty="0"/>
              <a:t>] OR Hip-</a:t>
            </a:r>
            <a:r>
              <a:rPr lang="en-US" dirty="0" err="1"/>
              <a:t>Osteoarth</a:t>
            </a:r>
            <a:r>
              <a:rPr lang="en-US" dirty="0"/>
              <a:t>*[</a:t>
            </a:r>
            <a:r>
              <a:rPr lang="en-US" dirty="0" err="1"/>
              <a:t>tiab</a:t>
            </a:r>
            <a:r>
              <a:rPr lang="en-US" dirty="0"/>
              <a:t>] </a:t>
            </a:r>
            <a:r>
              <a:rPr lang="en-US" b="1" dirty="0"/>
              <a:t>OR Osteoarthritis[</a:t>
            </a:r>
            <a:r>
              <a:rPr lang="en-US" b="1" dirty="0" err="1"/>
              <a:t>mh</a:t>
            </a:r>
            <a:r>
              <a:rPr lang="en-US" b="1" dirty="0"/>
              <a:t>] OR </a:t>
            </a:r>
            <a:r>
              <a:rPr lang="en-US" b="1" dirty="0" err="1"/>
              <a:t>Osteoarthrit</a:t>
            </a:r>
            <a:r>
              <a:rPr lang="en-US" b="1" dirty="0"/>
              <a:t>*[</a:t>
            </a:r>
            <a:r>
              <a:rPr lang="en-US" b="1" dirty="0" err="1"/>
              <a:t>tiab</a:t>
            </a:r>
            <a:r>
              <a:rPr lang="en-US" b="1" dirty="0"/>
              <a:t>]</a:t>
            </a:r>
            <a:r>
              <a:rPr lang="en-US" dirty="0"/>
              <a:t>) AND (Exercise Therapy[</a:t>
            </a:r>
            <a:r>
              <a:rPr lang="en-US" dirty="0" err="1"/>
              <a:t>mh</a:t>
            </a:r>
            <a:r>
              <a:rPr lang="en-US" dirty="0"/>
              <a:t>] OR Exercise-</a:t>
            </a:r>
            <a:r>
              <a:rPr lang="en-US" dirty="0" err="1"/>
              <a:t>Therap</a:t>
            </a:r>
            <a:r>
              <a:rPr lang="en-US" dirty="0"/>
              <a:t>*[</a:t>
            </a:r>
            <a:r>
              <a:rPr lang="en-US" dirty="0" err="1"/>
              <a:t>tiab</a:t>
            </a:r>
            <a:r>
              <a:rPr lang="en-US" dirty="0" smtClean="0"/>
              <a:t>])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2054</a:t>
            </a:r>
          </a:p>
          <a:p>
            <a:pPr marL="0" indent="0">
              <a:buNone/>
            </a:pPr>
            <a:r>
              <a:rPr lang="en-US" dirty="0"/>
              <a:t>(Osteoarthritis, Hip[</a:t>
            </a:r>
            <a:r>
              <a:rPr lang="en-US" dirty="0" err="1"/>
              <a:t>mh</a:t>
            </a:r>
            <a:r>
              <a:rPr lang="en-US" dirty="0"/>
              <a:t>] OR Hip-</a:t>
            </a:r>
            <a:r>
              <a:rPr lang="en-US" dirty="0" err="1"/>
              <a:t>Osteoarth</a:t>
            </a:r>
            <a:r>
              <a:rPr lang="en-US" dirty="0"/>
              <a:t>*[</a:t>
            </a:r>
            <a:r>
              <a:rPr lang="en-US" dirty="0" err="1"/>
              <a:t>tiab</a:t>
            </a:r>
            <a:r>
              <a:rPr lang="en-US" dirty="0"/>
              <a:t>] </a:t>
            </a:r>
            <a:r>
              <a:rPr lang="en-US" b="1" dirty="0"/>
              <a:t>OR Osteoarthritis[</a:t>
            </a:r>
            <a:r>
              <a:rPr lang="en-US" b="1" dirty="0" err="1"/>
              <a:t>mj</a:t>
            </a:r>
            <a:r>
              <a:rPr lang="en-US" b="1" dirty="0"/>
              <a:t>] OR </a:t>
            </a:r>
            <a:r>
              <a:rPr lang="en-US" b="1" dirty="0" err="1"/>
              <a:t>Osteoarthrit</a:t>
            </a:r>
            <a:r>
              <a:rPr lang="en-US" b="1" dirty="0"/>
              <a:t>*[</a:t>
            </a:r>
            <a:r>
              <a:rPr lang="en-US" b="1" dirty="0" err="1"/>
              <a:t>ti</a:t>
            </a:r>
            <a:r>
              <a:rPr lang="en-US" b="1" dirty="0"/>
              <a:t>]</a:t>
            </a:r>
            <a:r>
              <a:rPr lang="en-US" dirty="0"/>
              <a:t>) AND (Exercise Therapy[</a:t>
            </a:r>
            <a:r>
              <a:rPr lang="en-US" dirty="0" err="1"/>
              <a:t>mh</a:t>
            </a:r>
            <a:r>
              <a:rPr lang="en-US" dirty="0"/>
              <a:t>] OR Exercise-</a:t>
            </a:r>
            <a:r>
              <a:rPr lang="en-US" dirty="0" err="1"/>
              <a:t>Therap</a:t>
            </a:r>
            <a:r>
              <a:rPr lang="en-US" dirty="0"/>
              <a:t>*[</a:t>
            </a:r>
            <a:r>
              <a:rPr lang="en-US" dirty="0" err="1"/>
              <a:t>tiab</a:t>
            </a:r>
            <a:r>
              <a:rPr lang="en-US" dirty="0"/>
              <a:t>])</a:t>
            </a:r>
            <a:endParaRPr lang="nl-NL" dirty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1673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0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My background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52" y="-492051"/>
            <a:ext cx="4894103" cy="735005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7807" y="1713657"/>
            <a:ext cx="59949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500" dirty="0" smtClean="0"/>
              <a:t>Bachelor </a:t>
            </a:r>
            <a:r>
              <a:rPr lang="nl-NL" sz="2500" dirty="0" err="1" smtClean="0"/>
              <a:t>Biology</a:t>
            </a:r>
            <a:r>
              <a:rPr lang="nl-NL" sz="2500" dirty="0" smtClean="0"/>
              <a:t> (1998)</a:t>
            </a:r>
          </a:p>
          <a:p>
            <a:pPr marL="0" indent="0">
              <a:buNone/>
            </a:pPr>
            <a:r>
              <a:rPr lang="nl-NL" sz="2500" dirty="0" smtClean="0"/>
              <a:t>Bachelor Information Services </a:t>
            </a:r>
            <a:r>
              <a:rPr lang="nl-NL" sz="2500" dirty="0" err="1" smtClean="0"/>
              <a:t>and</a:t>
            </a:r>
            <a:r>
              <a:rPr lang="nl-NL" sz="2500" dirty="0" smtClean="0"/>
              <a:t> Management (2002)</a:t>
            </a:r>
          </a:p>
          <a:p>
            <a:pPr marL="0" indent="0">
              <a:buNone/>
            </a:pPr>
            <a:r>
              <a:rPr lang="nl-NL" sz="2500" dirty="0" smtClean="0"/>
              <a:t>Information Specialist </a:t>
            </a:r>
            <a:br>
              <a:rPr lang="nl-NL" sz="2500" dirty="0" smtClean="0"/>
            </a:br>
            <a:r>
              <a:rPr lang="nl-NL" sz="2500" dirty="0" smtClean="0"/>
              <a:t>Erasmus MC University </a:t>
            </a:r>
            <a:r>
              <a:rPr lang="nl-NL" sz="2500" dirty="0" err="1" smtClean="0"/>
              <a:t>Medical</a:t>
            </a:r>
            <a:r>
              <a:rPr lang="nl-NL" sz="2500" dirty="0" smtClean="0"/>
              <a:t> Center Rotterdam, </a:t>
            </a:r>
            <a:r>
              <a:rPr lang="nl-NL" sz="2500" dirty="0" err="1" smtClean="0"/>
              <a:t>the</a:t>
            </a:r>
            <a:r>
              <a:rPr lang="nl-NL" sz="2500" dirty="0" smtClean="0"/>
              <a:t> Netherlands </a:t>
            </a:r>
            <a:br>
              <a:rPr lang="nl-NL" sz="2500" dirty="0" smtClean="0"/>
            </a:br>
            <a:r>
              <a:rPr lang="nl-NL" sz="2500" dirty="0" smtClean="0"/>
              <a:t>(2009-present)</a:t>
            </a:r>
          </a:p>
          <a:p>
            <a:pPr marL="0" indent="0">
              <a:buNone/>
            </a:pPr>
            <a:r>
              <a:rPr lang="nl-NL" sz="2500" dirty="0" smtClean="0"/>
              <a:t>PhD thesis </a:t>
            </a:r>
            <a:br>
              <a:rPr lang="nl-NL" sz="2500" dirty="0" smtClean="0"/>
            </a:br>
            <a:r>
              <a:rPr lang="nl-NL" sz="2500" dirty="0" smtClean="0"/>
              <a:t>“</a:t>
            </a:r>
            <a:r>
              <a:rPr lang="nl-NL" sz="2500" dirty="0" err="1" smtClean="0"/>
              <a:t>Serving</a:t>
            </a:r>
            <a:r>
              <a:rPr lang="nl-NL" sz="2500" dirty="0" smtClean="0"/>
              <a:t> </a:t>
            </a:r>
            <a:r>
              <a:rPr lang="nl-NL" sz="2500" dirty="0" err="1" smtClean="0"/>
              <a:t>Evidence</a:t>
            </a:r>
            <a:r>
              <a:rPr lang="nl-NL" sz="2500" dirty="0" smtClean="0"/>
              <a:t> Syntheses” (2019)</a:t>
            </a:r>
            <a:endParaRPr lang="nl-NL" sz="25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788" y="4516018"/>
            <a:ext cx="4850212" cy="2345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11" y="4521891"/>
            <a:ext cx="1523966" cy="23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nummer 4"/>
          <p:cNvSpPr txBox="1">
            <a:spLocks noGrp="1"/>
          </p:cNvSpPr>
          <p:nvPr/>
        </p:nvSpPr>
        <p:spPr bwMode="auto">
          <a:xfrm>
            <a:off x="9829800" y="640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ECCA35B-8082-444E-A6A6-05611F963544}" type="slidenum">
              <a:rPr lang="en-US" altLang="en-US" sz="14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9155" name="Tijdelijke aanduiding voor voettekst 5"/>
          <p:cNvSpPr txBox="1">
            <a:spLocks noGrp="1"/>
          </p:cNvSpPr>
          <p:nvPr/>
        </p:nvSpPr>
        <p:spPr bwMode="auto">
          <a:xfrm>
            <a:off x="6553200" y="6400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400"/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880100" cy="8367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few </a:t>
            </a:r>
            <a:r>
              <a:rPr lang="nl-NL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N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613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3100" y="1052512"/>
            <a:ext cx="5207000" cy="4637087"/>
          </a:xfrm>
        </p:spPr>
        <p:txBody>
          <a:bodyPr>
            <a:noAutofit/>
          </a:bodyPr>
          <a:lstStyle/>
          <a:p>
            <a:pPr marL="342900" indent="-342900"/>
            <a:r>
              <a:rPr lang="nl-NL" altLang="en-US" sz="2400" dirty="0" err="1"/>
              <a:t>Add</a:t>
            </a:r>
            <a:r>
              <a:rPr lang="nl-NL" altLang="en-US" sz="2400" dirty="0"/>
              <a:t> extra </a:t>
            </a:r>
            <a:r>
              <a:rPr lang="nl-NL" altLang="en-US" sz="2400" dirty="0" err="1" smtClean="0"/>
              <a:t>terms</a:t>
            </a:r>
            <a:endParaRPr lang="nl-NL" altLang="en-US" sz="2400" dirty="0" smtClean="0"/>
          </a:p>
          <a:p>
            <a:pPr marL="800100" lvl="1" indent="-342900"/>
            <a:r>
              <a:rPr lang="nl-NL" altLang="en-US" dirty="0" smtClean="0"/>
              <a:t>OR </a:t>
            </a:r>
            <a:r>
              <a:rPr lang="nl-NL" altLang="en-US" dirty="0" err="1" smtClean="0"/>
              <a:t>study</a:t>
            </a:r>
            <a:r>
              <a:rPr lang="nl-NL" altLang="en-US" dirty="0" smtClean="0"/>
              <a:t> type</a:t>
            </a:r>
          </a:p>
          <a:p>
            <a:pPr marL="800100" lvl="1" indent="-342900"/>
            <a:r>
              <a:rPr lang="nl-NL" altLang="en-US" dirty="0" smtClean="0"/>
              <a:t>OR </a:t>
            </a:r>
            <a:r>
              <a:rPr lang="nl-NL" altLang="en-US" dirty="0" err="1" smtClean="0"/>
              <a:t>broad</a:t>
            </a:r>
            <a:r>
              <a:rPr lang="nl-NL" altLang="en-US" dirty="0" smtClean="0"/>
              <a:t> filter</a:t>
            </a:r>
            <a:endParaRPr lang="nl-NL" altLang="en-US" dirty="0"/>
          </a:p>
          <a:p>
            <a:pPr marL="342900" indent="-342900"/>
            <a:r>
              <a:rPr lang="en-GB" altLang="en-US" sz="2400" dirty="0"/>
              <a:t>Generalize specific elements</a:t>
            </a:r>
          </a:p>
          <a:p>
            <a:pPr marL="342900" indent="-342900"/>
            <a:r>
              <a:rPr lang="en-GB" altLang="en-US" sz="2400" dirty="0"/>
              <a:t>Drop less important elements</a:t>
            </a:r>
          </a:p>
          <a:p>
            <a:pPr marL="342900" indent="-342900"/>
            <a:r>
              <a:rPr lang="nl-NL" altLang="en-US" sz="2400" dirty="0"/>
              <a:t>2 </a:t>
            </a:r>
            <a:r>
              <a:rPr lang="nl-NL" altLang="en-US" sz="2400" dirty="0" err="1"/>
              <a:t>elements</a:t>
            </a:r>
            <a:r>
              <a:rPr lang="nl-NL" altLang="en-US" sz="2400" dirty="0"/>
              <a:t> </a:t>
            </a:r>
            <a:r>
              <a:rPr lang="nl-NL" altLang="en-US" sz="2400" dirty="0">
                <a:sym typeface="Wingdings" pitchFamily="2" charset="2"/>
              </a:rPr>
              <a:t> 1 element </a:t>
            </a:r>
            <a:br>
              <a:rPr lang="nl-NL" altLang="en-US" sz="2400" dirty="0">
                <a:sym typeface="Wingdings" pitchFamily="2" charset="2"/>
              </a:rPr>
            </a:br>
            <a:r>
              <a:rPr lang="nl-NL" altLang="en-US" sz="2400" dirty="0">
                <a:sym typeface="Wingdings" pitchFamily="2" charset="2"/>
              </a:rPr>
              <a:t>(A) AND (B)  (A OR B</a:t>
            </a:r>
            <a:r>
              <a:rPr lang="nl-NL" altLang="en-US" sz="2400" dirty="0" smtClean="0">
                <a:sym typeface="Wingdings" pitchFamily="2" charset="2"/>
              </a:rPr>
              <a:t>)</a:t>
            </a:r>
          </a:p>
          <a:p>
            <a:pPr marL="342900" indent="-342900"/>
            <a:r>
              <a:rPr lang="nl-NL" altLang="en-US" sz="2400" dirty="0" err="1" smtClean="0">
                <a:sym typeface="Wingdings" pitchFamily="2" charset="2"/>
              </a:rPr>
              <a:t>Use</a:t>
            </a:r>
            <a:r>
              <a:rPr lang="nl-NL" altLang="en-US" sz="2400" dirty="0" smtClean="0">
                <a:sym typeface="Wingdings" pitchFamily="2" charset="2"/>
              </a:rPr>
              <a:t> </a:t>
            </a:r>
            <a:r>
              <a:rPr lang="nl-NL" altLang="en-US" sz="2400" dirty="0" err="1" smtClean="0">
                <a:sym typeface="Wingdings" pitchFamily="2" charset="2"/>
              </a:rPr>
              <a:t>broader</a:t>
            </a:r>
            <a:r>
              <a:rPr lang="nl-NL" altLang="en-US" sz="2400" dirty="0" smtClean="0">
                <a:sym typeface="Wingdings" pitchFamily="2" charset="2"/>
              </a:rPr>
              <a:t> thesaurus </a:t>
            </a:r>
            <a:r>
              <a:rPr lang="nl-NL" altLang="en-US" sz="2400" dirty="0" err="1" smtClean="0">
                <a:sym typeface="Wingdings" pitchFamily="2" charset="2"/>
              </a:rPr>
              <a:t>terms</a:t>
            </a:r>
            <a:endParaRPr lang="nl-NL" altLang="en-US" sz="2400" dirty="0" smtClean="0">
              <a:sym typeface="Wingdings" pitchFamily="2" charset="2"/>
            </a:endParaRPr>
          </a:p>
          <a:p>
            <a:pPr marL="342900" indent="-342900"/>
            <a:endParaRPr lang="nl-NL" altLang="en-US" sz="2400" dirty="0">
              <a:sym typeface="Wingdings" pitchFamily="2" charset="2"/>
            </a:endParaRPr>
          </a:p>
          <a:p>
            <a:pPr marL="342900" indent="-342900"/>
            <a:endParaRPr lang="nl-NL" altLang="en-US" sz="2400" dirty="0" smtClean="0">
              <a:sym typeface="Wingdings" pitchFamily="2" charset="2"/>
            </a:endParaRPr>
          </a:p>
          <a:p>
            <a:pPr marL="342900" indent="-342900"/>
            <a:r>
              <a:rPr lang="nl-NL" altLang="en-US" sz="2400" dirty="0" smtClean="0">
                <a:sym typeface="Wingdings" pitchFamily="2" charset="2"/>
              </a:rPr>
              <a:t>OR major </a:t>
            </a:r>
            <a:r>
              <a:rPr lang="nl-NL" altLang="en-US" sz="2400" dirty="0" err="1" smtClean="0">
                <a:sym typeface="Wingdings" pitchFamily="2" charset="2"/>
              </a:rPr>
              <a:t>terms</a:t>
            </a:r>
            <a:r>
              <a:rPr lang="nl-NL" altLang="en-US" sz="2400" dirty="0" smtClean="0">
                <a:sym typeface="Wingdings" pitchFamily="2" charset="2"/>
              </a:rPr>
              <a:t> OR </a:t>
            </a:r>
            <a:r>
              <a:rPr lang="nl-NL" altLang="en-US" sz="2400" dirty="0" err="1" smtClean="0">
                <a:sym typeface="Wingdings" pitchFamily="2" charset="2"/>
              </a:rPr>
              <a:t>terms</a:t>
            </a:r>
            <a:r>
              <a:rPr lang="nl-NL" altLang="en-US" sz="2400" dirty="0" smtClean="0">
                <a:sym typeface="Wingdings" pitchFamily="2" charset="2"/>
              </a:rPr>
              <a:t> in </a:t>
            </a:r>
            <a:r>
              <a:rPr lang="nl-NL" altLang="en-US" sz="2400" dirty="0" err="1" smtClean="0">
                <a:sym typeface="Wingdings" pitchFamily="2" charset="2"/>
              </a:rPr>
              <a:t>title</a:t>
            </a:r>
            <a:endParaRPr lang="nl-NL" altLang="en-US" sz="2400" dirty="0" smtClean="0">
              <a:sym typeface="Wingdings" pitchFamily="2" charset="2"/>
            </a:endParaRPr>
          </a:p>
          <a:p>
            <a:pPr marL="342900" indent="-342900"/>
            <a:endParaRPr lang="nl-NL" altLang="en-US" sz="2400" dirty="0">
              <a:sym typeface="Wingdings" pitchFamily="2" charset="2"/>
            </a:endParaRPr>
          </a:p>
          <a:p>
            <a:pPr marL="342900" indent="-342900"/>
            <a:r>
              <a:rPr lang="nl-NL" altLang="en-US" sz="2400" dirty="0" smtClean="0">
                <a:sym typeface="Wingdings" pitchFamily="2" charset="2"/>
              </a:rPr>
              <a:t>Using NOT </a:t>
            </a:r>
            <a:r>
              <a:rPr lang="nl-NL" altLang="en-US" sz="2400" dirty="0" err="1" smtClean="0">
                <a:sym typeface="Wingdings" pitchFamily="2" charset="2"/>
              </a:rPr>
              <a:t>for</a:t>
            </a:r>
            <a:r>
              <a:rPr lang="nl-NL" altLang="en-US" sz="2400" dirty="0" smtClean="0">
                <a:sym typeface="Wingdings" pitchFamily="2" charset="2"/>
              </a:rPr>
              <a:t> </a:t>
            </a:r>
            <a:r>
              <a:rPr lang="nl-NL" altLang="en-US" sz="2400" dirty="0" err="1" smtClean="0">
                <a:sym typeface="Wingdings" pitchFamily="2" charset="2"/>
              </a:rPr>
              <a:t>SRs</a:t>
            </a:r>
            <a:r>
              <a:rPr lang="nl-NL" altLang="en-US" sz="2400" dirty="0" smtClean="0">
                <a:sym typeface="Wingdings" pitchFamily="2" charset="2"/>
              </a:rPr>
              <a:t>?</a:t>
            </a:r>
            <a:endParaRPr lang="en-US" alt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nl-NL" altLang="en-US" sz="2400" dirty="0" smtClean="0">
                <a:sym typeface="Wingdings" pitchFamily="2" charset="2"/>
              </a:rPr>
              <a:t/>
            </a:r>
            <a:br>
              <a:rPr lang="nl-NL" altLang="en-US" sz="2400" dirty="0" smtClean="0">
                <a:sym typeface="Wingdings" pitchFamily="2" charset="2"/>
              </a:rPr>
            </a:br>
            <a:endParaRPr lang="nl-NL" altLang="en-US" sz="2400" dirty="0" smtClean="0"/>
          </a:p>
          <a:p>
            <a:pPr marL="342900" indent="-342900"/>
            <a:endParaRPr lang="nl-NL" altLang="en-US" sz="2400" dirty="0" smtClean="0"/>
          </a:p>
        </p:txBody>
      </p:sp>
      <p:sp>
        <p:nvSpPr>
          <p:cNvPr id="176134" name="Rectangle 4"/>
          <p:cNvSpPr>
            <a:spLocks noChangeArrowheads="1"/>
          </p:cNvSpPr>
          <p:nvPr/>
        </p:nvSpPr>
        <p:spPr bwMode="auto">
          <a:xfrm>
            <a:off x="5880100" y="0"/>
            <a:ext cx="6311900" cy="8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4000" dirty="0"/>
              <a:t>Too </a:t>
            </a:r>
            <a:r>
              <a:rPr lang="nl-NL" altLang="en-US" sz="4000" dirty="0" err="1"/>
              <a:t>many</a:t>
            </a:r>
            <a:r>
              <a:rPr lang="nl-NL" altLang="en-US" sz="4000" dirty="0"/>
              <a:t> </a:t>
            </a:r>
            <a:r>
              <a:rPr lang="nl-NL" altLang="en-US" sz="4000" dirty="0" err="1"/>
              <a:t>results</a:t>
            </a:r>
            <a:r>
              <a:rPr lang="nl-NL" altLang="en-US" sz="4000" dirty="0"/>
              <a:t>?</a:t>
            </a:r>
          </a:p>
        </p:txBody>
      </p:sp>
      <p:sp>
        <p:nvSpPr>
          <p:cNvPr id="1761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80100" y="1052514"/>
            <a:ext cx="5918200" cy="4954484"/>
          </a:xfrm>
        </p:spPr>
        <p:txBody>
          <a:bodyPr>
            <a:noAutofit/>
          </a:bodyPr>
          <a:lstStyle/>
          <a:p>
            <a:pPr marL="342900" indent="-342900"/>
            <a:r>
              <a:rPr lang="nl-NL" altLang="en-US" sz="2400" dirty="0" err="1"/>
              <a:t>Remove</a:t>
            </a:r>
            <a:r>
              <a:rPr lang="nl-NL" altLang="en-US" sz="2400" dirty="0"/>
              <a:t> </a:t>
            </a:r>
            <a:r>
              <a:rPr lang="nl-NL" altLang="en-US" sz="2400" dirty="0" err="1"/>
              <a:t>general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synonyms</a:t>
            </a:r>
            <a:endParaRPr lang="nl-NL" altLang="en-US" sz="2400" dirty="0"/>
          </a:p>
          <a:p>
            <a:pPr marL="342900" indent="-342900"/>
            <a:r>
              <a:rPr lang="nl-NL" altLang="en-US" sz="2400" dirty="0" err="1"/>
              <a:t>Specify</a:t>
            </a:r>
            <a:r>
              <a:rPr lang="nl-NL" altLang="en-US" sz="2400" dirty="0"/>
              <a:t> </a:t>
            </a:r>
            <a:r>
              <a:rPr lang="nl-NL" altLang="en-US" sz="2400" dirty="0" err="1"/>
              <a:t>general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elements</a:t>
            </a:r>
            <a:endParaRPr lang="nl-NL" altLang="en-US" sz="2400" dirty="0"/>
          </a:p>
          <a:p>
            <a:pPr marL="342900" indent="-342900"/>
            <a:r>
              <a:rPr lang="nl-NL" altLang="en-US" sz="2400" dirty="0" err="1"/>
              <a:t>Add</a:t>
            </a:r>
            <a:r>
              <a:rPr lang="nl-NL" altLang="en-US" sz="2400" dirty="0"/>
              <a:t> </a:t>
            </a:r>
            <a:r>
              <a:rPr lang="nl-NL" altLang="en-US" sz="2400" dirty="0" err="1"/>
              <a:t>an</a:t>
            </a:r>
            <a:r>
              <a:rPr lang="nl-NL" altLang="en-US" sz="2400" dirty="0"/>
              <a:t> extra </a:t>
            </a:r>
            <a:r>
              <a:rPr lang="nl-NL" altLang="en-US" sz="2400" dirty="0" smtClean="0"/>
              <a:t>element</a:t>
            </a:r>
          </a:p>
          <a:p>
            <a:pPr marL="800100" lvl="1" indent="-342900"/>
            <a:r>
              <a:rPr lang="nl-NL" altLang="en-US" dirty="0" smtClean="0"/>
              <a:t>AND </a:t>
            </a:r>
            <a:r>
              <a:rPr lang="nl-NL" altLang="en-US" dirty="0" err="1" smtClean="0"/>
              <a:t>study</a:t>
            </a:r>
            <a:r>
              <a:rPr lang="nl-NL" altLang="en-US" dirty="0" smtClean="0"/>
              <a:t> type</a:t>
            </a:r>
          </a:p>
          <a:p>
            <a:pPr marL="800100" lvl="1" indent="-342900"/>
            <a:r>
              <a:rPr lang="nl-NL" altLang="en-US" dirty="0" smtClean="0"/>
              <a:t>AND </a:t>
            </a:r>
            <a:r>
              <a:rPr lang="nl-NL" altLang="en-US" dirty="0" err="1" smtClean="0"/>
              <a:t>narrow</a:t>
            </a:r>
            <a:r>
              <a:rPr lang="nl-NL" altLang="en-US" dirty="0" smtClean="0"/>
              <a:t> filter</a:t>
            </a:r>
            <a:endParaRPr lang="nl-NL" altLang="en-US" dirty="0"/>
          </a:p>
          <a:p>
            <a:pPr marL="342900" indent="-342900"/>
            <a:r>
              <a:rPr lang="nl-NL" altLang="en-US" sz="2400" dirty="0"/>
              <a:t>1 element </a:t>
            </a:r>
            <a:r>
              <a:rPr lang="nl-NL" altLang="en-US" sz="2400" dirty="0">
                <a:sym typeface="Wingdings" pitchFamily="2" charset="2"/>
              </a:rPr>
              <a:t> 2 </a:t>
            </a:r>
            <a:r>
              <a:rPr lang="nl-NL" altLang="en-US" sz="2400" dirty="0" err="1">
                <a:sym typeface="Wingdings" pitchFamily="2" charset="2"/>
              </a:rPr>
              <a:t>elements</a:t>
            </a:r>
            <a:r>
              <a:rPr lang="nl-NL" altLang="en-US" sz="2400" dirty="0">
                <a:sym typeface="Wingdings" pitchFamily="2" charset="2"/>
              </a:rPr>
              <a:t/>
            </a:r>
            <a:br>
              <a:rPr lang="nl-NL" altLang="en-US" sz="2400" dirty="0">
                <a:sym typeface="Wingdings" pitchFamily="2" charset="2"/>
              </a:rPr>
            </a:br>
            <a:r>
              <a:rPr lang="nl-NL" altLang="en-US" sz="2400" dirty="0">
                <a:sym typeface="Wingdings" pitchFamily="2" charset="2"/>
              </a:rPr>
              <a:t>(A OR B)  (A) AND (B)</a:t>
            </a:r>
          </a:p>
          <a:p>
            <a:pPr marL="342900" indent="-342900"/>
            <a:r>
              <a:rPr lang="nl-NL" altLang="en-US" sz="2400" dirty="0" smtClean="0">
                <a:sym typeface="Wingdings" pitchFamily="2" charset="2"/>
              </a:rPr>
              <a:t>Do </a:t>
            </a:r>
            <a:r>
              <a:rPr lang="nl-NL" altLang="en-US" sz="2400" dirty="0" err="1" smtClean="0">
                <a:sym typeface="Wingdings" pitchFamily="2" charset="2"/>
              </a:rPr>
              <a:t>not</a:t>
            </a:r>
            <a:r>
              <a:rPr lang="nl-NL" altLang="en-US" sz="2400" dirty="0" smtClean="0">
                <a:sym typeface="Wingdings" pitchFamily="2" charset="2"/>
              </a:rPr>
              <a:t> </a:t>
            </a:r>
            <a:r>
              <a:rPr lang="nl-NL" altLang="en-US" sz="2400" dirty="0" err="1" smtClean="0">
                <a:sym typeface="Wingdings" pitchFamily="2" charset="2"/>
              </a:rPr>
              <a:t>explode</a:t>
            </a:r>
            <a:endParaRPr lang="nl-NL" altLang="en-US" sz="2400" dirty="0">
              <a:sym typeface="Wingdings" pitchFamily="2" charset="2"/>
            </a:endParaRPr>
          </a:p>
          <a:p>
            <a:pPr marL="342900" indent="-342900"/>
            <a:r>
              <a:rPr lang="nl-NL" altLang="en-US" sz="2400" dirty="0">
                <a:sym typeface="Wingdings" pitchFamily="2" charset="2"/>
              </a:rPr>
              <a:t>Combine </a:t>
            </a:r>
            <a:r>
              <a:rPr lang="nl-NL" altLang="en-US" sz="2400" dirty="0" err="1">
                <a:sym typeface="Wingdings" pitchFamily="2" charset="2"/>
              </a:rPr>
              <a:t>subheadings</a:t>
            </a:r>
            <a:r>
              <a:rPr lang="nl-NL" altLang="en-US" sz="2400" dirty="0">
                <a:sym typeface="Wingdings" pitchFamily="2" charset="2"/>
              </a:rPr>
              <a:t> </a:t>
            </a:r>
            <a:r>
              <a:rPr lang="nl-NL" altLang="en-US" sz="2400" dirty="0" err="1">
                <a:sym typeface="Wingdings" pitchFamily="2" charset="2"/>
              </a:rPr>
              <a:t>with</a:t>
            </a:r>
            <a:r>
              <a:rPr lang="nl-NL" altLang="en-US" sz="2400" dirty="0">
                <a:sym typeface="Wingdings" pitchFamily="2" charset="2"/>
              </a:rPr>
              <a:t> </a:t>
            </a:r>
            <a:r>
              <a:rPr lang="nl-NL" altLang="en-US" sz="2400" dirty="0" err="1">
                <a:sym typeface="Wingdings" pitchFamily="2" charset="2"/>
              </a:rPr>
              <a:t>MeSH</a:t>
            </a:r>
            <a:endParaRPr lang="nl-NL" altLang="en-US" sz="2400" dirty="0">
              <a:sym typeface="Wingdings" pitchFamily="2" charset="2"/>
            </a:endParaRPr>
          </a:p>
          <a:p>
            <a:pPr marL="342900" indent="-342900"/>
            <a:r>
              <a:rPr lang="nl-NL" altLang="en-US" sz="2400" dirty="0" err="1">
                <a:sym typeface="Wingdings" pitchFamily="2" charset="2"/>
              </a:rPr>
              <a:t>Add</a:t>
            </a:r>
            <a:r>
              <a:rPr lang="nl-NL" altLang="en-US" sz="2400" dirty="0">
                <a:sym typeface="Wingdings" pitchFamily="2" charset="2"/>
              </a:rPr>
              <a:t> Filters </a:t>
            </a:r>
            <a:r>
              <a:rPr lang="nl-NL" altLang="en-US" sz="2400" dirty="0" err="1">
                <a:sym typeface="Wingdings" pitchFamily="2" charset="2"/>
              </a:rPr>
              <a:t>for</a:t>
            </a:r>
            <a:r>
              <a:rPr lang="nl-NL" altLang="en-US" sz="2400" dirty="0">
                <a:sym typeface="Wingdings" pitchFamily="2" charset="2"/>
              </a:rPr>
              <a:t> date or </a:t>
            </a:r>
            <a:r>
              <a:rPr lang="nl-NL" altLang="en-US" sz="2400" dirty="0" err="1">
                <a:sym typeface="Wingdings" pitchFamily="2" charset="2"/>
              </a:rPr>
              <a:t>language</a:t>
            </a:r>
            <a:r>
              <a:rPr lang="nl-NL" altLang="en-US" sz="2400" dirty="0">
                <a:sym typeface="Wingdings" pitchFamily="2" charset="2"/>
              </a:rPr>
              <a:t>?</a:t>
            </a:r>
            <a:endParaRPr lang="nl-NL" altLang="en-US" sz="2400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/>
            <a:r>
              <a:rPr lang="nl-NL" altLang="en-US" sz="2400" dirty="0" smtClean="0">
                <a:sym typeface="Wingdings" pitchFamily="2" charset="2"/>
              </a:rPr>
              <a:t>Search </a:t>
            </a:r>
            <a:r>
              <a:rPr lang="nl-NL" altLang="en-US" sz="2400" dirty="0" smtClean="0"/>
              <a:t>major thesaurus </a:t>
            </a:r>
            <a:r>
              <a:rPr lang="nl-NL" altLang="en-US" sz="2400" dirty="0" err="1" smtClean="0"/>
              <a:t>terms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and</a:t>
            </a:r>
            <a:r>
              <a:rPr lang="nl-NL" altLang="en-US" sz="2400" dirty="0" smtClean="0"/>
              <a:t> </a:t>
            </a:r>
            <a:r>
              <a:rPr lang="nl-NL" altLang="en-US" sz="2400" dirty="0" err="1" smtClean="0"/>
              <a:t>title</a:t>
            </a:r>
            <a:r>
              <a:rPr lang="nl-NL" altLang="en-US" sz="2400" dirty="0" smtClean="0"/>
              <a:t> </a:t>
            </a:r>
            <a:br>
              <a:rPr lang="nl-NL" altLang="en-US" sz="2400" dirty="0" smtClean="0"/>
            </a:br>
            <a:r>
              <a:rPr lang="nl-NL" altLang="en-US" sz="2400" dirty="0" err="1" smtClean="0"/>
              <a:t>with</a:t>
            </a:r>
            <a:r>
              <a:rPr lang="nl-NL" altLang="en-US" sz="2400" dirty="0" smtClean="0"/>
              <a:t> AND </a:t>
            </a:r>
            <a:endParaRPr lang="nl-NL" altLang="en-US" sz="2400" dirty="0"/>
          </a:p>
          <a:p>
            <a:pPr marL="342900" indent="-342900"/>
            <a:r>
              <a:rPr lang="nl-NL" altLang="en-US" sz="2400" dirty="0" err="1"/>
              <a:t>Remove</a:t>
            </a:r>
            <a:r>
              <a:rPr lang="nl-NL" altLang="en-US" sz="2400" dirty="0"/>
              <a:t> </a:t>
            </a:r>
            <a:r>
              <a:rPr lang="nl-NL" altLang="en-US" sz="2400" dirty="0" err="1"/>
              <a:t>noise</a:t>
            </a:r>
            <a:r>
              <a:rPr lang="nl-NL" altLang="en-US" sz="2400" dirty="0"/>
              <a:t> </a:t>
            </a:r>
            <a:r>
              <a:rPr lang="nl-NL" altLang="en-US" sz="2400" dirty="0" err="1"/>
              <a:t>by</a:t>
            </a:r>
            <a:r>
              <a:rPr lang="nl-NL" altLang="en-US" sz="2400" dirty="0"/>
              <a:t> </a:t>
            </a:r>
            <a:r>
              <a:rPr lang="nl-NL" altLang="en-US" sz="2400" dirty="0" err="1"/>
              <a:t>using</a:t>
            </a:r>
            <a:r>
              <a:rPr lang="nl-NL" altLang="en-US" sz="2400" dirty="0"/>
              <a:t> </a:t>
            </a:r>
            <a:r>
              <a:rPr lang="nl-NL" altLang="en-US" sz="2400" dirty="0" smtClean="0"/>
              <a:t>NOT</a:t>
            </a:r>
            <a:br>
              <a:rPr lang="nl-NL" altLang="en-US" sz="2400" dirty="0" smtClean="0"/>
            </a:br>
            <a:r>
              <a:rPr lang="nl-NL" altLang="en-US" sz="2400" dirty="0" smtClean="0"/>
              <a:t/>
            </a:r>
            <a:br>
              <a:rPr lang="nl-NL" altLang="en-US" sz="2400" dirty="0" smtClean="0"/>
            </a:br>
            <a:r>
              <a:rPr lang="nl-NL" altLang="en-US" sz="2400" dirty="0" smtClean="0"/>
              <a:t/>
            </a:r>
            <a:br>
              <a:rPr lang="nl-NL" altLang="en-US" sz="2400" dirty="0" smtClean="0"/>
            </a:br>
            <a:endParaRPr lang="nl-NL" altLang="en-US" sz="2400" dirty="0" smtClean="0"/>
          </a:p>
          <a:p>
            <a:pPr marL="342900" indent="-342900"/>
            <a:endParaRPr lang="nl-NL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5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0799"/>
          </a:xfrm>
        </p:spPr>
        <p:txBody>
          <a:bodyPr/>
          <a:lstStyle/>
          <a:p>
            <a:r>
              <a:rPr lang="nl-NL" sz="3000" dirty="0"/>
              <a:t>Safe </a:t>
            </a:r>
            <a:r>
              <a:rPr lang="nl-NL" sz="3000" dirty="0" err="1"/>
              <a:t>use</a:t>
            </a:r>
            <a:r>
              <a:rPr lang="nl-NL" sz="3000" dirty="0"/>
              <a:t> of NOT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80728"/>
            <a:ext cx="8534400" cy="5420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out a very specific element:</a:t>
            </a:r>
          </a:p>
          <a:p>
            <a:r>
              <a:rPr lang="en-US" dirty="0"/>
              <a:t>NOT (neoplasms/therapy[</a:t>
            </a:r>
            <a:r>
              <a:rPr lang="en-US" dirty="0" err="1"/>
              <a:t>mj</a:t>
            </a:r>
            <a:r>
              <a:rPr lang="en-US" dirty="0"/>
              <a:t>] OR cancer-</a:t>
            </a:r>
            <a:r>
              <a:rPr lang="en-US" dirty="0" err="1"/>
              <a:t>therap</a:t>
            </a:r>
            <a:r>
              <a:rPr lang="en-US" dirty="0"/>
              <a:t>*[</a:t>
            </a:r>
            <a:r>
              <a:rPr lang="en-US" dirty="0" err="1"/>
              <a:t>ti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out noise only on a specific term:</a:t>
            </a:r>
          </a:p>
          <a:p>
            <a:r>
              <a:rPr lang="en-US" dirty="0"/>
              <a:t>… </a:t>
            </a:r>
            <a:r>
              <a:rPr lang="en-US" dirty="0" err="1"/>
              <a:t>hiv</a:t>
            </a:r>
            <a:r>
              <a:rPr lang="en-US" dirty="0"/>
              <a:t> OR (aids NOT hearing-aids) OR 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Or use a double NOT:</a:t>
            </a:r>
          </a:p>
          <a:p>
            <a:r>
              <a:rPr lang="en-US" dirty="0"/>
              <a:t>NOT (animals[</a:t>
            </a:r>
            <a:r>
              <a:rPr lang="en-US" dirty="0" err="1"/>
              <a:t>mh</a:t>
            </a:r>
            <a:r>
              <a:rPr lang="en-US" dirty="0"/>
              <a:t>] NOT humans[</a:t>
            </a:r>
            <a:r>
              <a:rPr lang="en-US" dirty="0" err="1"/>
              <a:t>mh</a:t>
            </a:r>
            <a:r>
              <a:rPr lang="en-US" dirty="0"/>
              <a:t>])</a:t>
            </a:r>
          </a:p>
          <a:p>
            <a:r>
              <a:rPr lang="en-US" dirty="0"/>
              <a:t>NOT (child[</a:t>
            </a:r>
            <a:r>
              <a:rPr lang="en-US" dirty="0" err="1"/>
              <a:t>mh</a:t>
            </a:r>
            <a:r>
              <a:rPr lang="en-US" dirty="0"/>
              <a:t>] NOT adult[</a:t>
            </a:r>
            <a:r>
              <a:rPr lang="en-US" dirty="0" err="1"/>
              <a:t>mh</a:t>
            </a:r>
            <a:r>
              <a:rPr lang="en-US" dirty="0" smtClean="0"/>
              <a:t>])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2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 bwMode="auto">
          <a:xfrm>
            <a:off x="2423592" y="2276872"/>
            <a:ext cx="5616624" cy="3312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>
              <a:solidFill>
                <a:srgbClr val="0D1F74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double NOT</a:t>
            </a:r>
          </a:p>
        </p:txBody>
      </p:sp>
      <p:sp>
        <p:nvSpPr>
          <p:cNvPr id="7" name="Ovaal 6"/>
          <p:cNvSpPr/>
          <p:nvPr/>
        </p:nvSpPr>
        <p:spPr bwMode="auto">
          <a:xfrm>
            <a:off x="2711624" y="2765884"/>
            <a:ext cx="2952328" cy="2088232"/>
          </a:xfrm>
          <a:prstGeom prst="ellips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>
              <a:solidFill>
                <a:srgbClr val="0D1F74"/>
              </a:solidFill>
              <a:latin typeface="Arial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4511824" y="2742438"/>
            <a:ext cx="3240360" cy="2088232"/>
          </a:xfrm>
          <a:prstGeom prst="ellipse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 w="38100">
            <a:solidFill>
              <a:schemeClr val="dk1">
                <a:shade val="95000"/>
                <a:satMod val="10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D1F74"/>
              </a:solidFill>
              <a:latin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071664" y="306896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left-</a:t>
            </a:r>
            <a:r>
              <a:rPr lang="en-US" dirty="0" err="1"/>
              <a:t>ventric</a:t>
            </a:r>
            <a:r>
              <a:rPr lang="en-US" dirty="0"/>
              <a:t>*</a:t>
            </a:r>
          </a:p>
          <a:p>
            <a:r>
              <a:rPr lang="nl-NL" dirty="0"/>
              <a:t>[</a:t>
            </a:r>
            <a:r>
              <a:rPr lang="nl-NL" dirty="0" err="1"/>
              <a:t>tiab</a:t>
            </a:r>
            <a:r>
              <a:rPr lang="nl-NL" dirty="0"/>
              <a:t>]</a:t>
            </a:r>
            <a:r>
              <a:rPr lang="en-US" dirty="0"/>
              <a:t> </a:t>
            </a:r>
          </a:p>
        </p:txBody>
      </p:sp>
      <p:sp>
        <p:nvSpPr>
          <p:cNvPr id="11" name="Rechthoek 10"/>
          <p:cNvSpPr/>
          <p:nvPr/>
        </p:nvSpPr>
        <p:spPr>
          <a:xfrm>
            <a:off x="2423592" y="1283805"/>
            <a:ext cx="7112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AND (</a:t>
            </a:r>
            <a:r>
              <a:rPr lang="nl-NL" sz="2400" dirty="0" err="1"/>
              <a:t>heart</a:t>
            </a:r>
            <a:r>
              <a:rPr lang="nl-NL" sz="2400" dirty="0"/>
              <a:t> </a:t>
            </a:r>
            <a:r>
              <a:rPr lang="nl-NL" sz="2400" dirty="0" err="1"/>
              <a:t>ventricles</a:t>
            </a:r>
            <a:r>
              <a:rPr lang="nl-NL" sz="2400" dirty="0"/>
              <a:t>[</a:t>
            </a:r>
            <a:r>
              <a:rPr lang="nl-NL" sz="2400" dirty="0" err="1"/>
              <a:t>mh</a:t>
            </a:r>
            <a:r>
              <a:rPr lang="nl-NL" sz="2400" dirty="0"/>
              <a:t>] NOT (</a:t>
            </a:r>
            <a:r>
              <a:rPr lang="nl-NL" sz="2400" dirty="0" err="1"/>
              <a:t>left-ventric</a:t>
            </a:r>
            <a:r>
              <a:rPr lang="nl-NL" sz="2400" dirty="0"/>
              <a:t>*[</a:t>
            </a:r>
            <a:r>
              <a:rPr lang="nl-NL" sz="2400" dirty="0" err="1"/>
              <a:t>tiab</a:t>
            </a:r>
            <a:r>
              <a:rPr lang="nl-NL" sz="2400" dirty="0"/>
              <a:t>] NOT </a:t>
            </a:r>
            <a:br>
              <a:rPr lang="nl-NL" sz="2400" dirty="0"/>
            </a:br>
            <a:r>
              <a:rPr lang="nl-NL" sz="2400" dirty="0"/>
              <a:t>right-</a:t>
            </a:r>
            <a:r>
              <a:rPr lang="nl-NL" sz="2400" dirty="0" err="1"/>
              <a:t>ventric</a:t>
            </a:r>
            <a:r>
              <a:rPr lang="nl-NL" sz="2400" dirty="0"/>
              <a:t>*[</a:t>
            </a:r>
            <a:r>
              <a:rPr lang="nl-NL" sz="2400" dirty="0" err="1"/>
              <a:t>tiab</a:t>
            </a:r>
            <a:r>
              <a:rPr lang="nl-NL" sz="2400" dirty="0"/>
              <a:t>]))</a:t>
            </a:r>
            <a:endParaRPr lang="en-US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5619265" y="3068961"/>
            <a:ext cx="1700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right-</a:t>
            </a:r>
            <a:r>
              <a:rPr lang="nl-NL" dirty="0" err="1"/>
              <a:t>ventric</a:t>
            </a:r>
            <a:r>
              <a:rPr lang="nl-NL" dirty="0"/>
              <a:t>*</a:t>
            </a:r>
          </a:p>
          <a:p>
            <a:r>
              <a:rPr lang="nl-NL" dirty="0"/>
              <a:t>[</a:t>
            </a:r>
            <a:r>
              <a:rPr lang="nl-NL" dirty="0" err="1"/>
              <a:t>tiab</a:t>
            </a:r>
            <a:r>
              <a:rPr lang="nl-NL" dirty="0"/>
              <a:t>]</a:t>
            </a:r>
            <a:endParaRPr lang="en-US" dirty="0"/>
          </a:p>
        </p:txBody>
      </p:sp>
      <p:sp>
        <p:nvSpPr>
          <p:cNvPr id="13" name="Tekstvak 9"/>
          <p:cNvSpPr txBox="1"/>
          <p:nvPr/>
        </p:nvSpPr>
        <p:spPr>
          <a:xfrm>
            <a:off x="5375920" y="514307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/>
              <a:t>heart</a:t>
            </a:r>
            <a:r>
              <a:rPr lang="nl-NL" dirty="0"/>
              <a:t> </a:t>
            </a:r>
            <a:r>
              <a:rPr lang="nl-NL" dirty="0" err="1"/>
              <a:t>ventricles</a:t>
            </a:r>
            <a:r>
              <a:rPr lang="nl-NL" dirty="0"/>
              <a:t>[</a:t>
            </a:r>
            <a:r>
              <a:rPr lang="nl-NL" dirty="0" err="1"/>
              <a:t>mh</a:t>
            </a:r>
            <a:r>
              <a:rPr lang="nl-NL" dirty="0"/>
              <a:t>]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2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Translating </a:t>
            </a:r>
            <a:r>
              <a:rPr lang="nl-NL" dirty="0" err="1"/>
              <a:t>the</a:t>
            </a:r>
            <a:r>
              <a:rPr lang="nl-NL" dirty="0"/>
              <a:t> search </a:t>
            </a:r>
            <a:r>
              <a:rPr lang="nl-NL" dirty="0" err="1" smtClean="0"/>
              <a:t>strategy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Which</a:t>
            </a:r>
            <a:r>
              <a:rPr lang="nl-NL" dirty="0"/>
              <a:t> databases </a:t>
            </a:r>
            <a:r>
              <a:rPr lang="nl-NL" dirty="0" smtClean="0"/>
              <a:t>are most important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/>
              <a:t>an</a:t>
            </a:r>
            <a:r>
              <a:rPr lang="nl-NL" dirty="0"/>
              <a:t> SR search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Go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>
                <a:hlinkClick r:id="rId2"/>
              </a:rPr>
              <a:t>www.menti.com</a:t>
            </a:r>
            <a:r>
              <a:rPr lang="nl-NL" i="1" dirty="0"/>
              <a:t>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use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code </a:t>
            </a:r>
            <a:r>
              <a:rPr lang="nl-NL" altLang="nl-NL" dirty="0" smtClean="0"/>
              <a:t>3474 2624</a:t>
            </a: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5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err="1"/>
              <a:t>When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use</a:t>
            </a:r>
            <a:r>
              <a:rPr lang="nl-NL" altLang="en-US" dirty="0"/>
              <a:t> </a:t>
            </a:r>
            <a:r>
              <a:rPr lang="nl-NL" altLang="en-US" dirty="0" err="1"/>
              <a:t>what</a:t>
            </a:r>
            <a:r>
              <a:rPr lang="nl-NL" altLang="en-US" dirty="0"/>
              <a:t> databases?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Bramer WM, Rethlefsen ML, Kleijnen J, </a:t>
            </a:r>
            <a:r>
              <a:rPr lang="nl-NL" dirty="0" err="1" smtClean="0"/>
              <a:t>Franco</a:t>
            </a:r>
            <a:r>
              <a:rPr lang="nl-NL" dirty="0" smtClean="0"/>
              <a:t> OH. </a:t>
            </a:r>
            <a:br>
              <a:rPr lang="nl-NL" dirty="0" smtClean="0"/>
            </a:br>
            <a:r>
              <a:rPr lang="nl-NL" dirty="0" err="1" smtClean="0">
                <a:hlinkClick r:id="rId2"/>
              </a:rPr>
              <a:t>Optimal</a:t>
            </a:r>
            <a:r>
              <a:rPr lang="nl-NL" dirty="0" smtClean="0">
                <a:hlinkClick r:id="rId2"/>
              </a:rPr>
              <a:t> database </a:t>
            </a:r>
            <a:r>
              <a:rPr lang="nl-NL" dirty="0" err="1" smtClean="0">
                <a:hlinkClick r:id="rId2"/>
              </a:rPr>
              <a:t>combinations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for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literature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searches</a:t>
            </a:r>
            <a:r>
              <a:rPr lang="nl-NL" dirty="0" smtClean="0">
                <a:hlinkClick r:id="rId2"/>
              </a:rPr>
              <a:t> in </a:t>
            </a:r>
            <a:r>
              <a:rPr lang="nl-NL" dirty="0" err="1" smtClean="0">
                <a:hlinkClick r:id="rId2"/>
              </a:rPr>
              <a:t>systematic</a:t>
            </a:r>
            <a:r>
              <a:rPr lang="nl-NL" dirty="0" smtClean="0">
                <a:hlinkClick r:id="rId2"/>
              </a:rPr>
              <a:t> reviews: a </a:t>
            </a:r>
            <a:r>
              <a:rPr lang="nl-NL" dirty="0" err="1" smtClean="0">
                <a:hlinkClick r:id="rId2"/>
              </a:rPr>
              <a:t>prospective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exploratory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study</a:t>
            </a:r>
            <a:r>
              <a:rPr lang="nl-NL" dirty="0" smtClean="0">
                <a:hlinkClick r:id="rId2"/>
              </a:rPr>
              <a:t>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Syst</a:t>
            </a:r>
            <a:r>
              <a:rPr lang="nl-NL" dirty="0" smtClean="0"/>
              <a:t> </a:t>
            </a:r>
            <a:r>
              <a:rPr lang="nl-NL" dirty="0" err="1" smtClean="0"/>
              <a:t>Rev</a:t>
            </a:r>
            <a:r>
              <a:rPr lang="nl-NL" dirty="0" smtClean="0"/>
              <a:t>. 2017 Dec 6;6(1):245.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25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71" y="25400"/>
            <a:ext cx="8339890" cy="66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Translating </a:t>
            </a:r>
            <a:r>
              <a:rPr lang="nl-NL" dirty="0" err="1"/>
              <a:t>the</a:t>
            </a:r>
            <a:r>
              <a:rPr lang="nl-NL" dirty="0"/>
              <a:t> search </a:t>
            </a:r>
            <a:r>
              <a:rPr lang="nl-NL" dirty="0" err="1" smtClean="0"/>
              <a:t>strategy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bit.ly/</a:t>
            </a:r>
            <a:r>
              <a:rPr lang="nl-NL" dirty="0" err="1" smtClean="0"/>
              <a:t>databasemacros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0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nl-NL" dirty="0"/>
              <a:t>Translating </a:t>
            </a:r>
            <a:r>
              <a:rPr lang="nl-NL" dirty="0" err="1"/>
              <a:t>the</a:t>
            </a:r>
            <a:r>
              <a:rPr lang="nl-NL" dirty="0"/>
              <a:t> search </a:t>
            </a:r>
            <a:r>
              <a:rPr lang="nl-NL" dirty="0" err="1"/>
              <a:t>strategy</a:t>
            </a:r>
            <a:endParaRPr lang="nl-NL" altLang="en-US" dirty="0" smtClean="0"/>
          </a:p>
        </p:txBody>
      </p:sp>
      <p:sp>
        <p:nvSpPr>
          <p:cNvPr id="5" name="Tekstvak 1"/>
          <p:cNvSpPr txBox="1"/>
          <p:nvPr/>
        </p:nvSpPr>
        <p:spPr>
          <a:xfrm>
            <a:off x="1631950" y="1844675"/>
            <a:ext cx="8928100" cy="647700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defRPr/>
            </a:pPr>
            <a:r>
              <a:rPr lang="en-US" sz="1400" b="1" dirty="0">
                <a:ea typeface="Calibri"/>
                <a:cs typeface="Times New Roman"/>
              </a:rPr>
              <a:t>Embase.com (Embase and Medline) </a:t>
            </a:r>
            <a:endParaRPr lang="nl-NL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US" sz="1400" dirty="0">
                <a:ea typeface="Calibri"/>
                <a:cs typeface="Times New Roman"/>
              </a:rPr>
              <a:t>Thorough optimization of thesaurus terms and title / abstract terms in search strategy</a:t>
            </a:r>
            <a:endParaRPr lang="nl-NL" sz="1400" dirty="0">
              <a:ea typeface="Calibri"/>
              <a:cs typeface="Times New Roman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2711450" y="2492375"/>
            <a:ext cx="0" cy="84613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kstvak 4"/>
          <p:cNvSpPr txBox="1">
            <a:spLocks noChangeArrowheads="1"/>
          </p:cNvSpPr>
          <p:nvPr/>
        </p:nvSpPr>
        <p:spPr bwMode="auto">
          <a:xfrm>
            <a:off x="1774826" y="2708276"/>
            <a:ext cx="2233613" cy="360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Macro and edit thesaurus</a:t>
            </a:r>
          </a:p>
        </p:txBody>
      </p:sp>
      <p:sp>
        <p:nvSpPr>
          <p:cNvPr id="15366" name="Tekstvak 2"/>
          <p:cNvSpPr txBox="1">
            <a:spLocks noChangeArrowheads="1"/>
          </p:cNvSpPr>
          <p:nvPr/>
        </p:nvSpPr>
        <p:spPr bwMode="auto">
          <a:xfrm>
            <a:off x="1631951" y="3338513"/>
            <a:ext cx="3959225" cy="666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Medline (Ovid </a:t>
            </a:r>
            <a:r>
              <a:rPr lang="en-US" altLang="en-US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incl</a:t>
            </a:r>
            <a:r>
              <a:rPr lang="en-US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ePub</a:t>
            </a:r>
            <a:r>
              <a:rPr lang="en-US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nl-NL" altLang="en-US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MeSH terms in PubMed / Optimization</a:t>
            </a:r>
            <a:endParaRPr lang="nl-NL" altLang="en-US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5159375" y="2492375"/>
            <a:ext cx="0" cy="84613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kstvak 4"/>
          <p:cNvSpPr txBox="1">
            <a:spLocks noChangeArrowheads="1"/>
          </p:cNvSpPr>
          <p:nvPr/>
        </p:nvSpPr>
        <p:spPr bwMode="auto">
          <a:xfrm>
            <a:off x="4511676" y="2705101"/>
            <a:ext cx="1368425" cy="360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Add extra terms</a:t>
            </a: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6743700" y="2490789"/>
            <a:ext cx="0" cy="8461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ekstvak 4"/>
          <p:cNvSpPr txBox="1">
            <a:spLocks noChangeArrowheads="1"/>
          </p:cNvSpPr>
          <p:nvPr/>
        </p:nvSpPr>
        <p:spPr bwMode="auto">
          <a:xfrm>
            <a:off x="6059488" y="2705101"/>
            <a:ext cx="1657350" cy="360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Remove thesaurus</a:t>
            </a:r>
          </a:p>
        </p:txBody>
      </p:sp>
      <p:sp>
        <p:nvSpPr>
          <p:cNvPr id="15371" name="Tekstvak 2"/>
          <p:cNvSpPr txBox="1">
            <a:spLocks noChangeArrowheads="1"/>
          </p:cNvSpPr>
          <p:nvPr/>
        </p:nvSpPr>
        <p:spPr bwMode="auto">
          <a:xfrm>
            <a:off x="5802314" y="3343276"/>
            <a:ext cx="2232025" cy="3397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Cochrane</a:t>
            </a:r>
            <a:r>
              <a:rPr lang="nl-NL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l-NL" altLang="en-US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library</a:t>
            </a:r>
            <a:r>
              <a:rPr lang="nl-NL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nl-NL" altLang="en-US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6743701" y="3671889"/>
            <a:ext cx="11113" cy="76517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kstvak 4"/>
          <p:cNvSpPr txBox="1">
            <a:spLocks noChangeArrowheads="1"/>
          </p:cNvSpPr>
          <p:nvPr/>
        </p:nvSpPr>
        <p:spPr bwMode="auto">
          <a:xfrm>
            <a:off x="6396039" y="3790951"/>
            <a:ext cx="719137" cy="360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Macro </a:t>
            </a:r>
          </a:p>
        </p:txBody>
      </p:sp>
      <p:sp>
        <p:nvSpPr>
          <p:cNvPr id="15374" name="Tekstvak 2"/>
          <p:cNvSpPr txBox="1">
            <a:spLocks noChangeArrowheads="1"/>
          </p:cNvSpPr>
          <p:nvPr/>
        </p:nvSpPr>
        <p:spPr bwMode="auto">
          <a:xfrm>
            <a:off x="5815014" y="4449764"/>
            <a:ext cx="2232025" cy="3333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Web of </a:t>
            </a:r>
            <a:r>
              <a:rPr lang="nl-NL" altLang="en-US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Science</a:t>
            </a:r>
            <a:r>
              <a:rPr lang="nl-NL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nl-NL" altLang="en-US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7" name="Rechte verbindingslijn met pijl 26"/>
          <p:cNvCxnSpPr/>
          <p:nvPr/>
        </p:nvCxnSpPr>
        <p:spPr>
          <a:xfrm>
            <a:off x="6754813" y="4802189"/>
            <a:ext cx="12700" cy="76517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6" name="Tekstvak 4"/>
          <p:cNvSpPr txBox="1">
            <a:spLocks noChangeArrowheads="1"/>
          </p:cNvSpPr>
          <p:nvPr/>
        </p:nvSpPr>
        <p:spPr bwMode="auto">
          <a:xfrm>
            <a:off x="6407150" y="4962526"/>
            <a:ext cx="719138" cy="360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Macro </a:t>
            </a:r>
          </a:p>
        </p:txBody>
      </p:sp>
      <p:sp>
        <p:nvSpPr>
          <p:cNvPr id="15377" name="Tekstvak 2"/>
          <p:cNvSpPr txBox="1">
            <a:spLocks noChangeArrowheads="1"/>
          </p:cNvSpPr>
          <p:nvPr/>
        </p:nvSpPr>
        <p:spPr bwMode="auto">
          <a:xfrm>
            <a:off x="5786439" y="5568951"/>
            <a:ext cx="2232025" cy="3349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bIns="0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Scopus</a:t>
            </a:r>
            <a:endParaRPr lang="nl-NL" altLang="en-US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4727575" y="4016375"/>
            <a:ext cx="0" cy="9271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kstvak 4"/>
          <p:cNvSpPr txBox="1">
            <a:spLocks noChangeArrowheads="1"/>
          </p:cNvSpPr>
          <p:nvPr/>
        </p:nvSpPr>
        <p:spPr bwMode="auto">
          <a:xfrm>
            <a:off x="4008439" y="4151313"/>
            <a:ext cx="1582737" cy="5064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Macro and edit thesaurus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nl-NL" altLang="en-US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80" name="Tekstvak 2"/>
          <p:cNvSpPr txBox="1">
            <a:spLocks noChangeArrowheads="1"/>
          </p:cNvSpPr>
          <p:nvPr/>
        </p:nvSpPr>
        <p:spPr bwMode="auto">
          <a:xfrm>
            <a:off x="4040189" y="4962525"/>
            <a:ext cx="1550987" cy="60483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bIns="0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CINAHL (EBSCO)</a:t>
            </a:r>
            <a:endParaRPr lang="nl-NL" altLang="en-US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2566988" y="4005263"/>
            <a:ext cx="0" cy="9572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2" name="Tekstvak 4"/>
          <p:cNvSpPr txBox="1">
            <a:spLocks noChangeArrowheads="1"/>
          </p:cNvSpPr>
          <p:nvPr/>
        </p:nvSpPr>
        <p:spPr bwMode="auto">
          <a:xfrm>
            <a:off x="1997076" y="4140201"/>
            <a:ext cx="1141413" cy="6191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>
                <a:latin typeface="Calibri" pitchFamily="34" charset="0"/>
                <a:ea typeface="Calibri" pitchFamily="34" charset="0"/>
                <a:cs typeface="Arial" charset="0"/>
              </a:rPr>
              <a:t>edit thesaurus </a:t>
            </a:r>
          </a:p>
        </p:txBody>
      </p:sp>
      <p:sp>
        <p:nvSpPr>
          <p:cNvPr id="15383" name="Tekstvak 2"/>
          <p:cNvSpPr txBox="1">
            <a:spLocks noChangeArrowheads="1"/>
          </p:cNvSpPr>
          <p:nvPr/>
        </p:nvSpPr>
        <p:spPr bwMode="auto">
          <a:xfrm>
            <a:off x="1935164" y="4964114"/>
            <a:ext cx="1265237" cy="6048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bIns="0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PsycINFO (OvidSP)</a:t>
            </a:r>
            <a:endParaRPr lang="nl-NL" altLang="en-US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53" name="Rechte verbindingslijn met pijl 52"/>
          <p:cNvCxnSpPr/>
          <p:nvPr/>
        </p:nvCxnSpPr>
        <p:spPr>
          <a:xfrm flipV="1">
            <a:off x="8016875" y="2865439"/>
            <a:ext cx="0" cy="46037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kstvak 4"/>
          <p:cNvSpPr txBox="1">
            <a:spLocks noChangeArrowheads="1"/>
          </p:cNvSpPr>
          <p:nvPr/>
        </p:nvSpPr>
        <p:spPr bwMode="auto">
          <a:xfrm>
            <a:off x="7824788" y="2697163"/>
            <a:ext cx="1943100" cy="3603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Macro and edit</a:t>
            </a:r>
          </a:p>
        </p:txBody>
      </p:sp>
      <p:cxnSp>
        <p:nvCxnSpPr>
          <p:cNvPr id="56" name="Rechte verbindingslijn met pijl 55"/>
          <p:cNvCxnSpPr/>
          <p:nvPr/>
        </p:nvCxnSpPr>
        <p:spPr>
          <a:xfrm>
            <a:off x="9334500" y="3057525"/>
            <a:ext cx="1589" cy="27305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7" name="Tekstvak 2"/>
          <p:cNvSpPr txBox="1">
            <a:spLocks noChangeArrowheads="1"/>
          </p:cNvSpPr>
          <p:nvPr/>
        </p:nvSpPr>
        <p:spPr bwMode="auto">
          <a:xfrm>
            <a:off x="8220076" y="3343276"/>
            <a:ext cx="2232025" cy="3397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Google </a:t>
            </a:r>
            <a:r>
              <a:rPr lang="nl-NL" altLang="en-US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Scholar</a:t>
            </a:r>
            <a:r>
              <a:rPr lang="nl-NL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nl-NL" altLang="en-US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88" name="Tekstvak 2"/>
          <p:cNvSpPr txBox="1">
            <a:spLocks noChangeArrowheads="1"/>
          </p:cNvSpPr>
          <p:nvPr/>
        </p:nvSpPr>
        <p:spPr bwMode="auto">
          <a:xfrm>
            <a:off x="8196263" y="4759326"/>
            <a:ext cx="2208212" cy="11493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bIns="0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Liliacs</a:t>
            </a:r>
            <a:r>
              <a:rPr lang="nl-NL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lang="nl-NL" altLang="en-US" sz="1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Scielo</a:t>
            </a:r>
            <a:r>
              <a:rPr lang="nl-NL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lang="nl-NL" alt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Trial </a:t>
            </a:r>
            <a:r>
              <a:rPr lang="nl-NL" altLang="en-US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Registers / </a:t>
            </a:r>
            <a:r>
              <a:rPr lang="nl-NL" altLang="en-US" sz="1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WorldCat</a:t>
            </a:r>
            <a:r>
              <a:rPr lang="nl-NL" alt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etc.</a:t>
            </a:r>
            <a:endParaRPr lang="nl-NL" altLang="en-US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Basic search </a:t>
            </a:r>
            <a:r>
              <a:rPr lang="nl-NL" altLang="en-US" sz="1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strategy</a:t>
            </a:r>
            <a:r>
              <a:rPr lang="nl-NL" alt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l-NL" altLang="en-US" sz="1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with</a:t>
            </a:r>
            <a:r>
              <a:rPr lang="nl-NL" alt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AND, OR </a:t>
            </a:r>
            <a:r>
              <a:rPr lang="nl-NL" alt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parentheses</a:t>
            </a:r>
            <a:endParaRPr lang="nl-NL" altLang="en-US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8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65" grpId="0" animBg="1"/>
      <p:bldP spid="15366" grpId="0" animBg="1"/>
      <p:bldP spid="15368" grpId="0" animBg="1"/>
      <p:bldP spid="15370" grpId="0" animBg="1"/>
      <p:bldP spid="15371" grpId="0" animBg="1"/>
      <p:bldP spid="15373" grpId="0" animBg="1"/>
      <p:bldP spid="15374" grpId="0" animBg="1"/>
      <p:bldP spid="15376" grpId="0" animBg="1"/>
      <p:bldP spid="15377" grpId="0" animBg="1"/>
      <p:bldP spid="15379" grpId="0" animBg="1"/>
      <p:bldP spid="15380" grpId="0" animBg="1"/>
      <p:bldP spid="15382" grpId="0" animBg="1"/>
      <p:bldP spid="15383" grpId="0" animBg="1"/>
      <p:bldP spid="15385" grpId="0" animBg="1"/>
      <p:bldP spid="15387" grpId="0" animBg="1"/>
      <p:bldP spid="153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method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Bramer WM, Rethlefsen ML, Mast F, Kleijnen J.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Evaluation of a new method for librarian-mediated literature searches for systematic reviews.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 Synth Methods. 2018 Dec;9(4):510-20.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28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838200" y="4784375"/>
            <a:ext cx="8133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dirty="0" err="1" smtClean="0"/>
              <a:t>What</a:t>
            </a:r>
            <a:r>
              <a:rPr lang="nl-NL" sz="3000" dirty="0" smtClean="0"/>
              <a:t> is </a:t>
            </a:r>
            <a:r>
              <a:rPr lang="nl-NL" sz="3000" dirty="0" err="1" smtClean="0"/>
              <a:t>your</a:t>
            </a:r>
            <a:r>
              <a:rPr lang="nl-NL" sz="3000" dirty="0" smtClean="0"/>
              <a:t> </a:t>
            </a:r>
            <a:r>
              <a:rPr lang="nl-NL" sz="3000" dirty="0" err="1" smtClean="0"/>
              <a:t>current</a:t>
            </a:r>
            <a:r>
              <a:rPr lang="nl-NL" sz="3000" dirty="0" smtClean="0"/>
              <a:t> </a:t>
            </a:r>
            <a:r>
              <a:rPr lang="nl-NL" sz="3000" dirty="0" err="1" smtClean="0"/>
              <a:t>experience</a:t>
            </a:r>
            <a:r>
              <a:rPr lang="nl-NL" sz="3000" dirty="0" smtClean="0"/>
              <a:t>?</a:t>
            </a:r>
          </a:p>
          <a:p>
            <a:r>
              <a:rPr lang="nl-NL" sz="3000" i="1" dirty="0" smtClean="0"/>
              <a:t>Go </a:t>
            </a:r>
            <a:r>
              <a:rPr lang="nl-NL" sz="3000" i="1" dirty="0" err="1"/>
              <a:t>to</a:t>
            </a:r>
            <a:r>
              <a:rPr lang="nl-NL" sz="3000" i="1" dirty="0"/>
              <a:t> </a:t>
            </a:r>
            <a:r>
              <a:rPr lang="nl-NL" sz="3000" i="1" dirty="0">
                <a:hlinkClick r:id="rId3"/>
              </a:rPr>
              <a:t>www.menti.com</a:t>
            </a:r>
            <a:r>
              <a:rPr lang="nl-NL" sz="3000" i="1" dirty="0"/>
              <a:t> </a:t>
            </a:r>
            <a:r>
              <a:rPr lang="nl-NL" sz="3000" i="1" dirty="0" err="1"/>
              <a:t>and</a:t>
            </a:r>
            <a:r>
              <a:rPr lang="nl-NL" sz="3000" i="1" dirty="0"/>
              <a:t> </a:t>
            </a:r>
            <a:r>
              <a:rPr lang="nl-NL" sz="3000" i="1" dirty="0" err="1"/>
              <a:t>use</a:t>
            </a:r>
            <a:r>
              <a:rPr lang="nl-NL" sz="3000" i="1" dirty="0"/>
              <a:t> </a:t>
            </a:r>
            <a:r>
              <a:rPr lang="nl-NL" sz="3000" i="1" dirty="0" err="1"/>
              <a:t>the</a:t>
            </a:r>
            <a:r>
              <a:rPr lang="nl-NL" sz="3000" i="1" dirty="0"/>
              <a:t> code </a:t>
            </a:r>
            <a:r>
              <a:rPr lang="nl-NL" altLang="nl-NL" sz="3000" dirty="0" smtClean="0"/>
              <a:t>3474 2624</a:t>
            </a:r>
            <a:endParaRPr lang="nl-NL" sz="3000" i="1" dirty="0"/>
          </a:p>
        </p:txBody>
      </p:sp>
    </p:spTree>
    <p:extLst>
      <p:ext uri="{BB962C8B-B14F-4D97-AF65-F5344CB8AC3E}">
        <p14:creationId xmlns:p14="http://schemas.microsoft.com/office/powerpoint/2010/main" val="9393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Time </a:t>
            </a:r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searches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754" y="1538719"/>
            <a:ext cx="6981550" cy="52010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0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new </a:t>
            </a:r>
            <a:r>
              <a:rPr lang="nl-NL" dirty="0" err="1" smtClean="0"/>
              <a:t>method</a:t>
            </a:r>
            <a:r>
              <a:rPr lang="nl-NL" dirty="0" smtClean="0"/>
              <a:t> of </a:t>
            </a:r>
            <a:r>
              <a:rPr lang="nl-NL" dirty="0" err="1" smtClean="0"/>
              <a:t>searching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Bramer WM, de Jonge GB, Rethlefsen ML, Mast F, Kleijnen J. </a:t>
            </a:r>
            <a:br>
              <a:rPr lang="nl-NL" dirty="0" smtClean="0"/>
            </a:br>
            <a:r>
              <a:rPr lang="nl-NL" dirty="0" smtClean="0">
                <a:hlinkClick r:id="rId2"/>
              </a:rPr>
              <a:t>A </a:t>
            </a:r>
            <a:r>
              <a:rPr lang="nl-NL" dirty="0" err="1" smtClean="0">
                <a:hlinkClick r:id="rId2"/>
              </a:rPr>
              <a:t>systematic</a:t>
            </a:r>
            <a:r>
              <a:rPr lang="nl-NL" dirty="0" smtClean="0">
                <a:hlinkClick r:id="rId2"/>
              </a:rPr>
              <a:t> approach </a:t>
            </a:r>
            <a:r>
              <a:rPr lang="nl-NL" dirty="0" err="1" smtClean="0">
                <a:hlinkClick r:id="rId2"/>
              </a:rPr>
              <a:t>to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searching</a:t>
            </a:r>
            <a:r>
              <a:rPr lang="nl-NL" dirty="0" smtClean="0">
                <a:hlinkClick r:id="rId2"/>
              </a:rPr>
              <a:t>: </a:t>
            </a:r>
            <a:r>
              <a:rPr lang="nl-NL" dirty="0" err="1" smtClean="0">
                <a:hlinkClick r:id="rId2"/>
              </a:rPr>
              <a:t>an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efficient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and</a:t>
            </a:r>
            <a:r>
              <a:rPr lang="nl-NL" dirty="0" smtClean="0">
                <a:hlinkClick r:id="rId2"/>
              </a:rPr>
              <a:t> complete </a:t>
            </a:r>
            <a:r>
              <a:rPr lang="nl-NL" dirty="0" err="1" smtClean="0">
                <a:hlinkClick r:id="rId2"/>
              </a:rPr>
              <a:t>method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to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develop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literature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searches</a:t>
            </a:r>
            <a:r>
              <a:rPr lang="nl-NL" dirty="0" smtClean="0">
                <a:hlinkClick r:id="rId2"/>
              </a:rPr>
              <a:t>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J </a:t>
            </a:r>
            <a:r>
              <a:rPr lang="nl-NL" dirty="0" err="1" smtClean="0"/>
              <a:t>Med</a:t>
            </a:r>
            <a:r>
              <a:rPr lang="nl-NL" dirty="0" smtClean="0"/>
              <a:t> </a:t>
            </a:r>
            <a:r>
              <a:rPr lang="nl-NL" dirty="0" err="1" smtClean="0"/>
              <a:t>Libr</a:t>
            </a:r>
            <a:r>
              <a:rPr lang="nl-NL" dirty="0" smtClean="0"/>
              <a:t> </a:t>
            </a:r>
            <a:r>
              <a:rPr lang="nl-NL" dirty="0" err="1" smtClean="0"/>
              <a:t>Assoc</a:t>
            </a:r>
            <a:r>
              <a:rPr lang="nl-NL" dirty="0" smtClean="0"/>
              <a:t>. 2018 Oct;106(4):531-41.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5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9316" cy="1325563"/>
          </a:xfrm>
        </p:spPr>
        <p:txBody>
          <a:bodyPr/>
          <a:lstStyle/>
          <a:p>
            <a:r>
              <a:rPr lang="nl-NL" dirty="0" err="1" smtClean="0"/>
              <a:t>Sensitivity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searches</a:t>
            </a:r>
            <a:r>
              <a:rPr lang="nl-NL" dirty="0" smtClean="0"/>
              <a:t> (</a:t>
            </a:r>
            <a:r>
              <a:rPr lang="nl-NL" dirty="0" err="1" smtClean="0"/>
              <a:t>included</a:t>
            </a:r>
            <a:r>
              <a:rPr lang="nl-NL" dirty="0" smtClean="0"/>
              <a:t> </a:t>
            </a:r>
            <a:r>
              <a:rPr lang="nl-NL" dirty="0" err="1" smtClean="0"/>
              <a:t>references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23" y="1439041"/>
            <a:ext cx="7691300" cy="46353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effect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institute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31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36" y="1357472"/>
            <a:ext cx="6765511" cy="49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6490" y="-1323528"/>
            <a:ext cx="15113055" cy="84969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0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Success</a:t>
            </a:r>
            <a:r>
              <a:rPr lang="nl-NL" dirty="0" smtClean="0"/>
              <a:t> factors / Time </a:t>
            </a:r>
            <a:r>
              <a:rPr lang="nl-NL" dirty="0" err="1" smtClean="0"/>
              <a:t>savers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9547" y="1600200"/>
            <a:ext cx="11237495" cy="5069160"/>
          </a:xfrm>
        </p:spPr>
        <p:txBody>
          <a:bodyPr>
            <a:normAutofit/>
          </a:bodyPr>
          <a:lstStyle/>
          <a:p>
            <a:r>
              <a:rPr lang="nl-NL" dirty="0"/>
              <a:t>Single-line search </a:t>
            </a:r>
            <a:r>
              <a:rPr lang="nl-NL" dirty="0" err="1" smtClean="0"/>
              <a:t>strategies</a:t>
            </a:r>
            <a:r>
              <a:rPr lang="nl-NL" dirty="0" smtClean="0"/>
              <a:t> in Word</a:t>
            </a:r>
            <a:endParaRPr lang="nl-NL" dirty="0"/>
          </a:p>
          <a:p>
            <a:r>
              <a:rPr lang="nl-NL" dirty="0"/>
              <a:t>Direct feedback </a:t>
            </a:r>
            <a:r>
              <a:rPr lang="nl-NL" dirty="0" smtClean="0"/>
              <a:t>of researcher </a:t>
            </a:r>
            <a:endParaRPr lang="nl-NL" dirty="0"/>
          </a:p>
          <a:p>
            <a:r>
              <a:rPr lang="nl-NL" dirty="0" err="1" smtClean="0"/>
              <a:t>Optimization</a:t>
            </a:r>
            <a:r>
              <a:rPr lang="nl-NL" dirty="0" smtClean="0"/>
              <a:t> </a:t>
            </a:r>
            <a:r>
              <a:rPr lang="nl-NL" dirty="0" err="1"/>
              <a:t>techniques</a:t>
            </a:r>
            <a:r>
              <a:rPr lang="nl-NL" dirty="0"/>
              <a:t> </a:t>
            </a:r>
          </a:p>
          <a:p>
            <a:r>
              <a:rPr lang="nl-NL" dirty="0" err="1"/>
              <a:t>Macros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syntax </a:t>
            </a:r>
            <a:r>
              <a:rPr lang="nl-NL" dirty="0" err="1"/>
              <a:t>translation</a:t>
            </a:r>
            <a:r>
              <a:rPr lang="nl-NL" dirty="0"/>
              <a:t> 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/>
              <a:t>Database order and interface </a:t>
            </a:r>
            <a:r>
              <a:rPr lang="nl-NL" dirty="0" err="1" smtClean="0"/>
              <a:t>choice</a:t>
            </a:r>
            <a:r>
              <a:rPr lang="nl-NL" dirty="0" smtClean="0"/>
              <a:t> </a:t>
            </a:r>
          </a:p>
          <a:p>
            <a:r>
              <a:rPr lang="nl-NL" dirty="0" smtClean="0"/>
              <a:t>Second </a:t>
            </a:r>
            <a:r>
              <a:rPr lang="nl-NL" dirty="0"/>
              <a:t>computer </a:t>
            </a:r>
            <a:r>
              <a:rPr lang="nl-NL" dirty="0" smtClean="0"/>
              <a:t>screen</a:t>
            </a:r>
          </a:p>
          <a:p>
            <a:r>
              <a:rPr lang="nl-NL" dirty="0" smtClean="0"/>
              <a:t>Computer </a:t>
            </a:r>
            <a:r>
              <a:rPr lang="nl-NL" dirty="0" err="1" smtClean="0"/>
              <a:t>literacy</a:t>
            </a:r>
            <a:r>
              <a:rPr lang="nl-NL" dirty="0" smtClean="0"/>
              <a:t> (keyboard short cuts)</a:t>
            </a:r>
          </a:p>
          <a:p>
            <a:r>
              <a:rPr lang="nl-NL" dirty="0" err="1" smtClean="0"/>
              <a:t>Educate</a:t>
            </a:r>
            <a:r>
              <a:rPr lang="nl-NL" dirty="0" smtClean="0"/>
              <a:t> </a:t>
            </a:r>
            <a:r>
              <a:rPr lang="nl-NL" dirty="0" err="1" smtClean="0"/>
              <a:t>researchers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accept </a:t>
            </a:r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numbers</a:t>
            </a:r>
            <a:r>
              <a:rPr lang="nl-NL" dirty="0" smtClean="0"/>
              <a:t> of </a:t>
            </a:r>
            <a:r>
              <a:rPr lang="nl-NL" dirty="0" err="1" smtClean="0"/>
              <a:t>references</a:t>
            </a:r>
            <a:endParaRPr lang="nl-NL" dirty="0"/>
          </a:p>
          <a:p>
            <a:r>
              <a:rPr lang="nl-NL" dirty="0" err="1"/>
              <a:t>Experience</a:t>
            </a:r>
            <a:r>
              <a:rPr lang="nl-NL" dirty="0"/>
              <a:t> (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pro-active</a:t>
            </a:r>
            <a:r>
              <a:rPr lang="nl-NL" dirty="0"/>
              <a:t>) 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16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Effective</a:t>
            </a:r>
            <a:r>
              <a:rPr lang="nl-NL" dirty="0" smtClean="0"/>
              <a:t> Time </a:t>
            </a:r>
            <a:r>
              <a:rPr lang="nl-NL" dirty="0" err="1"/>
              <a:t>S</a:t>
            </a:r>
            <a:r>
              <a:rPr lang="nl-NL" dirty="0" err="1" smtClean="0"/>
              <a:t>pending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84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500" b="1" dirty="0" err="1" smtClean="0"/>
              <a:t>Assume</a:t>
            </a:r>
            <a:r>
              <a:rPr lang="nl-NL" sz="3500" b="1" dirty="0" smtClean="0"/>
              <a:t>:</a:t>
            </a:r>
          </a:p>
          <a:p>
            <a:pPr marL="0" indent="0">
              <a:buNone/>
            </a:pPr>
            <a:r>
              <a:rPr lang="nl-NL" sz="3500" dirty="0" smtClean="0"/>
              <a:t>In a </a:t>
            </a:r>
            <a:r>
              <a:rPr lang="nl-NL" sz="3500" dirty="0" err="1" smtClean="0"/>
              <a:t>certain</a:t>
            </a:r>
            <a:r>
              <a:rPr lang="nl-NL" sz="3500" dirty="0" smtClean="0"/>
              <a:t> </a:t>
            </a:r>
            <a:r>
              <a:rPr lang="nl-NL" sz="3500" dirty="0" err="1" smtClean="0"/>
              <a:t>period</a:t>
            </a:r>
            <a:r>
              <a:rPr lang="nl-NL" sz="3500" dirty="0" smtClean="0"/>
              <a:t>, </a:t>
            </a:r>
            <a:r>
              <a:rPr lang="nl-NL" sz="3500" dirty="0" err="1" smtClean="0"/>
              <a:t>you</a:t>
            </a:r>
            <a:r>
              <a:rPr lang="nl-NL" sz="3500" dirty="0" smtClean="0"/>
              <a:t> have 20 </a:t>
            </a:r>
            <a:r>
              <a:rPr lang="nl-NL" sz="3500" dirty="0" err="1" smtClean="0"/>
              <a:t>hours</a:t>
            </a:r>
            <a:r>
              <a:rPr lang="nl-NL" sz="3500" dirty="0" smtClean="0"/>
              <a:t> of </a:t>
            </a:r>
            <a:r>
              <a:rPr lang="nl-NL" sz="3500" dirty="0" err="1" smtClean="0"/>
              <a:t>your</a:t>
            </a:r>
            <a:r>
              <a:rPr lang="nl-NL" sz="3500" dirty="0" smtClean="0"/>
              <a:t> time </a:t>
            </a:r>
            <a:r>
              <a:rPr lang="nl-NL" sz="3500" dirty="0" err="1" smtClean="0"/>
              <a:t>for</a:t>
            </a:r>
            <a:r>
              <a:rPr lang="nl-NL" sz="3500" dirty="0" smtClean="0"/>
              <a:t> search assistance</a:t>
            </a:r>
          </a:p>
          <a:p>
            <a:pPr marL="0" indent="0">
              <a:buNone/>
            </a:pPr>
            <a:r>
              <a:rPr lang="nl-NL" sz="3500" dirty="0" smtClean="0"/>
              <a:t>In </a:t>
            </a:r>
            <a:r>
              <a:rPr lang="nl-NL" sz="3500" dirty="0" err="1" smtClean="0"/>
              <a:t>that</a:t>
            </a:r>
            <a:r>
              <a:rPr lang="nl-NL" sz="3500" dirty="0" smtClean="0"/>
              <a:t> </a:t>
            </a:r>
            <a:r>
              <a:rPr lang="nl-NL" sz="3500" dirty="0" err="1" smtClean="0"/>
              <a:t>period</a:t>
            </a:r>
            <a:r>
              <a:rPr lang="nl-NL" sz="3500" dirty="0" smtClean="0"/>
              <a:t> </a:t>
            </a:r>
            <a:r>
              <a:rPr lang="nl-NL" sz="3500" dirty="0" err="1" smtClean="0"/>
              <a:t>you</a:t>
            </a:r>
            <a:r>
              <a:rPr lang="nl-NL" sz="3500" dirty="0" smtClean="0"/>
              <a:t> get 10 (</a:t>
            </a:r>
            <a:r>
              <a:rPr lang="nl-NL" sz="3500" dirty="0" err="1" smtClean="0"/>
              <a:t>serious</a:t>
            </a:r>
            <a:r>
              <a:rPr lang="nl-NL" sz="3500" dirty="0" smtClean="0"/>
              <a:t>) </a:t>
            </a:r>
            <a:r>
              <a:rPr lang="nl-NL" sz="3500" dirty="0" err="1" smtClean="0"/>
              <a:t>requests</a:t>
            </a:r>
            <a:r>
              <a:rPr lang="nl-NL" sz="3500" dirty="0" smtClean="0"/>
              <a:t> </a:t>
            </a:r>
            <a:r>
              <a:rPr lang="nl-NL" sz="3500" dirty="0" err="1" smtClean="0"/>
              <a:t>for</a:t>
            </a:r>
            <a:r>
              <a:rPr lang="nl-NL" sz="3500" dirty="0" smtClean="0"/>
              <a:t> assistance.</a:t>
            </a:r>
          </a:p>
          <a:p>
            <a:pPr marL="0" indent="0">
              <a:buNone/>
            </a:pPr>
            <a:endParaRPr lang="nl-NL" sz="3500" dirty="0" smtClean="0"/>
          </a:p>
          <a:p>
            <a:pPr marL="0" indent="0">
              <a:buNone/>
            </a:pPr>
            <a:r>
              <a:rPr lang="nl-NL" sz="3500" b="1" dirty="0" smtClean="0"/>
              <a:t>Question: </a:t>
            </a:r>
          </a:p>
          <a:p>
            <a:pPr marL="0" indent="0">
              <a:buNone/>
            </a:pPr>
            <a:r>
              <a:rPr lang="nl-NL" sz="3500" dirty="0" smtClean="0"/>
              <a:t>How </a:t>
            </a:r>
            <a:r>
              <a:rPr lang="nl-NL" sz="3500" dirty="0" err="1" smtClean="0"/>
              <a:t>many</a:t>
            </a:r>
            <a:r>
              <a:rPr lang="nl-NL" sz="3500" dirty="0" smtClean="0"/>
              <a:t> </a:t>
            </a:r>
            <a:r>
              <a:rPr lang="nl-NL" sz="3500" dirty="0" err="1" smtClean="0"/>
              <a:t>projects</a:t>
            </a:r>
            <a:r>
              <a:rPr lang="nl-NL" sz="3500" dirty="0" smtClean="0"/>
              <a:t> </a:t>
            </a:r>
            <a:r>
              <a:rPr lang="nl-NL" sz="3500" dirty="0" err="1" smtClean="0"/>
              <a:t>will</a:t>
            </a:r>
            <a:r>
              <a:rPr lang="nl-NL" sz="3500" dirty="0" smtClean="0"/>
              <a:t> </a:t>
            </a:r>
            <a:r>
              <a:rPr lang="nl-NL" sz="3500" dirty="0" err="1" smtClean="0"/>
              <a:t>you</a:t>
            </a:r>
            <a:r>
              <a:rPr lang="nl-NL" sz="3500" dirty="0" smtClean="0"/>
              <a:t> assist?</a:t>
            </a:r>
          </a:p>
          <a:p>
            <a:pPr marL="0" indent="0">
              <a:buNone/>
            </a:pPr>
            <a:endParaRPr lang="nl-NL" sz="3500" dirty="0"/>
          </a:p>
          <a:p>
            <a:pPr marL="0" indent="0">
              <a:buNone/>
            </a:pPr>
            <a:r>
              <a:rPr lang="nl-NL" sz="3600" i="1" dirty="0"/>
              <a:t>Go </a:t>
            </a:r>
            <a:r>
              <a:rPr lang="nl-NL" sz="3600" i="1" dirty="0" err="1"/>
              <a:t>to</a:t>
            </a:r>
            <a:r>
              <a:rPr lang="nl-NL" sz="3600" i="1" dirty="0"/>
              <a:t> </a:t>
            </a:r>
            <a:r>
              <a:rPr lang="nl-NL" sz="3600" i="1" dirty="0">
                <a:hlinkClick r:id="rId2"/>
              </a:rPr>
              <a:t>www.menti.com</a:t>
            </a:r>
            <a:r>
              <a:rPr lang="nl-NL" sz="3600" i="1" dirty="0"/>
              <a:t> </a:t>
            </a:r>
            <a:r>
              <a:rPr lang="nl-NL" sz="3600" i="1" dirty="0" err="1"/>
              <a:t>and</a:t>
            </a:r>
            <a:r>
              <a:rPr lang="nl-NL" sz="3600" i="1" dirty="0"/>
              <a:t> </a:t>
            </a:r>
            <a:r>
              <a:rPr lang="nl-NL" sz="3600" i="1" dirty="0" err="1"/>
              <a:t>use</a:t>
            </a:r>
            <a:r>
              <a:rPr lang="nl-NL" sz="3600" i="1" dirty="0"/>
              <a:t> </a:t>
            </a:r>
            <a:r>
              <a:rPr lang="nl-NL" sz="3600" i="1" dirty="0" err="1"/>
              <a:t>the</a:t>
            </a:r>
            <a:r>
              <a:rPr lang="nl-NL" sz="3600" i="1" dirty="0"/>
              <a:t> code </a:t>
            </a:r>
            <a:r>
              <a:rPr lang="nl-NL" altLang="nl-NL" sz="3600" dirty="0" smtClean="0"/>
              <a:t>3474 2624</a:t>
            </a:r>
            <a:endParaRPr lang="nl-NL" sz="3600" i="1" dirty="0"/>
          </a:p>
          <a:p>
            <a:pPr marL="0" indent="0">
              <a:buNone/>
            </a:pPr>
            <a:endParaRPr lang="nl-NL" sz="3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8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Peer review of </a:t>
            </a:r>
            <a:r>
              <a:rPr lang="nl-NL" dirty="0" err="1" smtClean="0"/>
              <a:t>searches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7315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err="1" smtClean="0"/>
              <a:t>Medical</a:t>
            </a:r>
            <a:r>
              <a:rPr lang="nl-NL" dirty="0" smtClean="0"/>
              <a:t> Library as </a:t>
            </a:r>
            <a:r>
              <a:rPr lang="nl-NL" dirty="0" err="1" smtClean="0"/>
              <a:t>guardians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 smtClean="0"/>
              <a:t>institute’s</a:t>
            </a:r>
            <a:r>
              <a:rPr lang="nl-NL" dirty="0" smtClean="0"/>
              <a:t> </a:t>
            </a:r>
            <a:r>
              <a:rPr lang="nl-NL" dirty="0" err="1" smtClean="0"/>
              <a:t>scientific</a:t>
            </a:r>
            <a:r>
              <a:rPr lang="nl-NL" dirty="0" smtClean="0"/>
              <a:t> output!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Goal: </a:t>
            </a:r>
            <a:r>
              <a:rPr lang="nl-NL" dirty="0" smtClean="0"/>
              <a:t>		</a:t>
            </a:r>
            <a:r>
              <a:rPr lang="nl-NL" dirty="0" err="1" smtClean="0"/>
              <a:t>Each</a:t>
            </a:r>
            <a:r>
              <a:rPr lang="nl-NL" dirty="0" smtClean="0"/>
              <a:t> SR search is </a:t>
            </a:r>
            <a:r>
              <a:rPr lang="nl-NL" dirty="0" err="1" smtClean="0"/>
              <a:t>seen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at </a:t>
            </a:r>
            <a:r>
              <a:rPr lang="nl-NL" dirty="0" err="1" smtClean="0"/>
              <a:t>least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librarian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Ideally</a:t>
            </a:r>
            <a:r>
              <a:rPr lang="nl-NL" dirty="0" smtClean="0"/>
              <a:t>: 	</a:t>
            </a:r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SR </a:t>
            </a:r>
            <a:r>
              <a:rPr lang="nl-NL" dirty="0" err="1" smtClean="0"/>
              <a:t>searches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institute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Minimally</a:t>
            </a:r>
            <a:r>
              <a:rPr lang="nl-NL" dirty="0" smtClean="0"/>
              <a:t>: 	Peer review </a:t>
            </a:r>
            <a:r>
              <a:rPr lang="nl-NL" dirty="0" err="1" smtClean="0"/>
              <a:t>all</a:t>
            </a:r>
            <a:r>
              <a:rPr lang="nl-NL" dirty="0" smtClean="0"/>
              <a:t> SR </a:t>
            </a:r>
            <a:r>
              <a:rPr lang="nl-NL" dirty="0" err="1" smtClean="0"/>
              <a:t>searches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researchers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institute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err="1"/>
              <a:t>a</a:t>
            </a:r>
            <a:r>
              <a:rPr lang="nl-NL" dirty="0" err="1" smtClean="0"/>
              <a:t>nd</a:t>
            </a:r>
            <a:r>
              <a:rPr lang="nl-NL" dirty="0" smtClean="0"/>
              <a:t> </a:t>
            </a:r>
            <a:r>
              <a:rPr lang="nl-NL" dirty="0" err="1" smtClean="0"/>
              <a:t>educate</a:t>
            </a:r>
            <a:r>
              <a:rPr lang="nl-NL" dirty="0" smtClean="0"/>
              <a:t> </a:t>
            </a:r>
            <a:r>
              <a:rPr lang="nl-NL" dirty="0" err="1" smtClean="0"/>
              <a:t>researchers</a:t>
            </a:r>
            <a:r>
              <a:rPr lang="nl-NL" dirty="0" smtClean="0"/>
              <a:t> on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do SR </a:t>
            </a:r>
            <a:r>
              <a:rPr lang="nl-NL" dirty="0" err="1" smtClean="0"/>
              <a:t>searches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rely</a:t>
            </a:r>
            <a:r>
              <a:rPr lang="nl-NL" dirty="0" smtClean="0"/>
              <a:t> on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institute’s</a:t>
            </a:r>
            <a:r>
              <a:rPr lang="nl-NL" dirty="0" smtClean="0"/>
              <a:t> </a:t>
            </a:r>
            <a:r>
              <a:rPr lang="nl-NL" dirty="0" err="1" smtClean="0"/>
              <a:t>librarians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peer review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SRs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r>
              <a:rPr lang="nl-NL" b="1" dirty="0" smtClean="0"/>
              <a:t>Never </a:t>
            </a:r>
            <a:r>
              <a:rPr lang="nl-NL" b="1" dirty="0"/>
              <a:t>turn down a </a:t>
            </a:r>
            <a:r>
              <a:rPr lang="nl-NL" b="1" dirty="0" err="1"/>
              <a:t>request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help. </a:t>
            </a: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enough</a:t>
            </a:r>
            <a:r>
              <a:rPr lang="nl-NL" b="1" dirty="0"/>
              <a:t> time? </a:t>
            </a:r>
            <a:r>
              <a:rPr lang="nl-NL" b="1" dirty="0" err="1"/>
              <a:t>Ask</a:t>
            </a:r>
            <a:r>
              <a:rPr lang="nl-NL" b="1" dirty="0"/>
              <a:t> </a:t>
            </a:r>
            <a:r>
              <a:rPr lang="nl-NL" b="1" dirty="0" err="1" smtClean="0"/>
              <a:t>your</a:t>
            </a:r>
            <a:r>
              <a:rPr lang="nl-NL" b="1" dirty="0" smtClean="0"/>
              <a:t> boss </a:t>
            </a:r>
            <a:r>
              <a:rPr lang="nl-NL" b="1" dirty="0" err="1" smtClean="0"/>
              <a:t>for</a:t>
            </a:r>
            <a:r>
              <a:rPr lang="nl-NL" b="1" dirty="0" smtClean="0"/>
              <a:t> more!</a:t>
            </a:r>
            <a:endParaRPr lang="nl-NL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1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learn</a:t>
            </a:r>
            <a:r>
              <a:rPr lang="nl-NL" dirty="0" smtClean="0"/>
              <a:t> more/ </a:t>
            </a:r>
            <a:r>
              <a:rPr lang="nl-NL" dirty="0" err="1" smtClean="0"/>
              <a:t>practice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Workshops are </a:t>
            </a:r>
            <a:r>
              <a:rPr lang="nl-NL" dirty="0" err="1" smtClean="0"/>
              <a:t>scheduled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MLA </a:t>
            </a:r>
            <a:r>
              <a:rPr lang="nl-NL" dirty="0" err="1" smtClean="0"/>
              <a:t>annually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>
                <a:hlinkClick r:id="rId2"/>
              </a:rPr>
              <a:t>7 &amp; 21 </a:t>
            </a:r>
            <a:r>
              <a:rPr lang="nl-NL" dirty="0" err="1" smtClean="0">
                <a:hlinkClick r:id="rId2"/>
              </a:rPr>
              <a:t>October</a:t>
            </a:r>
            <a:r>
              <a:rPr lang="nl-NL" dirty="0" smtClean="0">
                <a:hlinkClick r:id="rId2"/>
              </a:rPr>
              <a:t> </a:t>
            </a:r>
            <a:r>
              <a:rPr lang="nl-NL" dirty="0" smtClean="0"/>
              <a:t>(</a:t>
            </a:r>
            <a:r>
              <a:rPr lang="nl-NL" dirty="0" err="1" smtClean="0"/>
              <a:t>still</a:t>
            </a:r>
            <a:r>
              <a:rPr lang="nl-NL" dirty="0" smtClean="0"/>
              <a:t> a few </a:t>
            </a:r>
            <a:r>
              <a:rPr lang="nl-NL" dirty="0" err="1" smtClean="0"/>
              <a:t>places</a:t>
            </a:r>
            <a:r>
              <a:rPr lang="nl-NL" dirty="0" smtClean="0"/>
              <a:t> </a:t>
            </a:r>
            <a:r>
              <a:rPr lang="nl-NL" dirty="0" err="1" smtClean="0"/>
              <a:t>left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 smtClean="0"/>
              <a:t>My relevant </a:t>
            </a:r>
            <a:r>
              <a:rPr lang="nl-NL" dirty="0" err="1" smtClean="0"/>
              <a:t>publications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smtClean="0">
                <a:hlinkClick r:id="rId3"/>
              </a:rPr>
              <a:t>bit.ly/</a:t>
            </a:r>
            <a:r>
              <a:rPr lang="nl-NL" dirty="0" err="1" smtClean="0">
                <a:hlinkClick r:id="rId3"/>
              </a:rPr>
              <a:t>wichorpubs</a:t>
            </a:r>
            <a:r>
              <a:rPr lang="nl-NL" dirty="0" smtClean="0"/>
              <a:t>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8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55975"/>
          </a:xfrm>
        </p:spPr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!</a:t>
            </a:r>
            <a:br>
              <a:rPr lang="nl-NL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sz="1500" dirty="0" smtClean="0"/>
          </a:p>
          <a:p>
            <a:pPr marL="0" indent="0">
              <a:buNone/>
            </a:pPr>
            <a:r>
              <a:rPr lang="nl-NL" sz="2000" dirty="0" smtClean="0"/>
              <a:t>Twitter: 		@</a:t>
            </a:r>
            <a:r>
              <a:rPr lang="nl-NL" sz="2000" dirty="0" err="1" smtClean="0"/>
              <a:t>wichor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E-mail: 		w.bramer@erasmusmc.nl</a:t>
            </a:r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9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2614" y="304800"/>
            <a:ext cx="8491859" cy="747936"/>
          </a:xfrm>
        </p:spPr>
        <p:txBody>
          <a:bodyPr>
            <a:normAutofit/>
          </a:bodyPr>
          <a:lstStyle/>
          <a:p>
            <a:r>
              <a:rPr lang="nl-NL" sz="3200" dirty="0" err="1"/>
              <a:t>Analyzing</a:t>
            </a:r>
            <a:r>
              <a:rPr lang="nl-NL" sz="3200" dirty="0"/>
              <a:t> research </a:t>
            </a:r>
            <a:r>
              <a:rPr lang="nl-NL" sz="3200" dirty="0" smtClean="0"/>
              <a:t>question</a:t>
            </a:r>
            <a:endParaRPr lang="en-US" altLang="en-US" sz="3200" dirty="0">
              <a:solidFill>
                <a:srgbClr val="0C2074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59373" y="1193550"/>
            <a:ext cx="8785100" cy="4896544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3000" dirty="0" smtClean="0"/>
              <a:t>Watch out for bias: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400" dirty="0" smtClean="0"/>
              <a:t>Specific </a:t>
            </a:r>
            <a:r>
              <a:rPr lang="en-US" sz="2400" dirty="0"/>
              <a:t>characteristics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b="1" dirty="0"/>
              <a:t>Duration of </a:t>
            </a:r>
            <a:r>
              <a:rPr lang="en-US" sz="2400" dirty="0"/>
              <a:t>breastfeeding and intelligence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400" dirty="0" smtClean="0"/>
              <a:t>Judgement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b="1" dirty="0"/>
              <a:t>Poor </a:t>
            </a:r>
            <a:r>
              <a:rPr lang="en-US" sz="2400" dirty="0"/>
              <a:t>family functioning, </a:t>
            </a:r>
            <a:r>
              <a:rPr lang="en-US" sz="2400" b="1" dirty="0"/>
              <a:t>harsh</a:t>
            </a:r>
            <a:r>
              <a:rPr lang="en-US" sz="2400" dirty="0"/>
              <a:t> parenting and </a:t>
            </a:r>
            <a:r>
              <a:rPr lang="en-US" sz="2400" b="1" dirty="0"/>
              <a:t>bullying</a:t>
            </a:r>
            <a:r>
              <a:rPr lang="en-US" sz="2400" dirty="0"/>
              <a:t> behavior of children/adolescent</a:t>
            </a:r>
          </a:p>
          <a:p>
            <a:pPr marL="0" indent="0">
              <a:lnSpc>
                <a:spcPct val="150000"/>
              </a:lnSpc>
              <a:spcBef>
                <a:spcPts val="1500"/>
              </a:spcBef>
              <a:buNone/>
              <a:defRPr/>
            </a:pPr>
            <a:r>
              <a:rPr lang="en-US" sz="3000" dirty="0"/>
              <a:t>Watch out for </a:t>
            </a:r>
            <a:r>
              <a:rPr lang="en-US" sz="3000" dirty="0" smtClean="0"/>
              <a:t>duplicates:</a:t>
            </a:r>
            <a:endParaRPr lang="en-US" sz="3000" b="1" dirty="0" smtClean="0"/>
          </a:p>
          <a:p>
            <a:pPr marL="0" indent="0">
              <a:lnSpc>
                <a:spcPct val="150000"/>
              </a:lnSpc>
              <a:spcBef>
                <a:spcPts val="1500"/>
              </a:spcBef>
              <a:buNone/>
              <a:defRPr/>
            </a:pPr>
            <a:r>
              <a:rPr lang="en-US" sz="2400" b="1" dirty="0" smtClean="0"/>
              <a:t>Pre-eclampsia </a:t>
            </a:r>
            <a:r>
              <a:rPr lang="en-US" sz="2400" strike="sngStrike" dirty="0"/>
              <a:t>AND pregnant AND women</a:t>
            </a:r>
          </a:p>
          <a:p>
            <a:pPr marL="0" indent="0">
              <a:lnSpc>
                <a:spcPct val="150000"/>
              </a:lnSpc>
              <a:spcBef>
                <a:spcPts val="1500"/>
              </a:spcBef>
              <a:buNone/>
              <a:defRPr/>
            </a:pPr>
            <a:r>
              <a:rPr lang="en-US" sz="2400" b="1" dirty="0" smtClean="0"/>
              <a:t>Lichtenstein </a:t>
            </a:r>
            <a:r>
              <a:rPr lang="en-US" sz="2400" b="1" dirty="0"/>
              <a:t>therapy </a:t>
            </a:r>
            <a:r>
              <a:rPr lang="en-US" sz="2400" strike="sngStrike" dirty="0"/>
              <a:t>AND inguinal hernias</a:t>
            </a:r>
            <a:endParaRPr lang="en-US" sz="2400" dirty="0"/>
          </a:p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endParaRPr lang="nl-NL" altLang="en-US" sz="2400" dirty="0"/>
          </a:p>
          <a:p>
            <a:pPr marL="0" indent="-381000">
              <a:lnSpc>
                <a:spcPct val="100000"/>
              </a:lnSpc>
              <a:spcBef>
                <a:spcPts val="600"/>
              </a:spcBef>
              <a:spcAft>
                <a:spcPts val="1500"/>
              </a:spcAft>
              <a:buNone/>
            </a:pPr>
            <a:endParaRPr lang="nl-NL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1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4" y="304800"/>
            <a:ext cx="7826375" cy="609600"/>
          </a:xfrm>
        </p:spPr>
        <p:txBody>
          <a:bodyPr>
            <a:noAutofit/>
          </a:bodyPr>
          <a:lstStyle/>
          <a:p>
            <a:r>
              <a:rPr lang="nl-NL" sz="2800" dirty="0" err="1"/>
              <a:t>Analyzing</a:t>
            </a:r>
            <a:r>
              <a:rPr lang="nl-NL" sz="2800" dirty="0"/>
              <a:t> research question</a:t>
            </a:r>
            <a:r>
              <a:rPr lang="nl-NL" altLang="en-US" sz="2500" dirty="0" smtClean="0"/>
              <a:t>: </a:t>
            </a:r>
            <a:r>
              <a:rPr lang="nl-NL" altLang="en-US" sz="2500" dirty="0"/>
              <a:t/>
            </a:r>
            <a:br>
              <a:rPr lang="nl-NL" altLang="en-US" sz="2500" dirty="0"/>
            </a:br>
            <a:r>
              <a:rPr lang="nl-NL" altLang="en-US" sz="2500" b="1" dirty="0"/>
              <a:t>Does </a:t>
            </a:r>
            <a:r>
              <a:rPr lang="nl-NL" altLang="en-US" sz="2500" b="1" dirty="0" err="1"/>
              <a:t>eating</a:t>
            </a:r>
            <a:r>
              <a:rPr lang="nl-NL" altLang="en-US" sz="2500" b="1" dirty="0"/>
              <a:t> broccoli help in the prevention of </a:t>
            </a:r>
            <a:r>
              <a:rPr lang="nl-NL" altLang="en-US" sz="2500" b="1" dirty="0" err="1"/>
              <a:t>cancer</a:t>
            </a:r>
            <a:r>
              <a:rPr lang="nl-NL" altLang="en-US" sz="2500" b="1" dirty="0"/>
              <a:t>?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440238" y="1588123"/>
            <a:ext cx="424815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688388" y="1376364"/>
            <a:ext cx="1979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0D1F74"/>
                </a:solidFill>
              </a:rPr>
              <a:t>general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359150" y="1412876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0D1F74"/>
                </a:solidFill>
              </a:rPr>
              <a:t>specific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847850" y="1827213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rgbClr val="0D1F74"/>
                </a:solidFill>
              </a:rPr>
              <a:t>important</a:t>
            </a:r>
            <a:endParaRPr lang="nl-NL" altLang="en-US">
              <a:solidFill>
                <a:srgbClr val="0D1F74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47850" y="5445225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solidFill>
                  <a:srgbClr val="0D1F74"/>
                </a:solidFill>
              </a:rPr>
              <a:t>unimportant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424113" y="2276872"/>
            <a:ext cx="0" cy="316835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3386337" y="3471091"/>
            <a:ext cx="143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D1F74"/>
                </a:solidFill>
              </a:rPr>
              <a:t>broccoli</a:t>
            </a:r>
            <a:r>
              <a:rPr lang="en-US" altLang="en-US" dirty="0">
                <a:solidFill>
                  <a:srgbClr val="0D1F74"/>
                </a:solidFill>
              </a:rPr>
              <a:t> 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7969250" y="1879641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D1F74"/>
                </a:solidFill>
              </a:rPr>
              <a:t>cancer</a:t>
            </a:r>
            <a:r>
              <a:rPr lang="en-US" altLang="en-US" dirty="0">
                <a:solidFill>
                  <a:srgbClr val="0D1F74"/>
                </a:solidFill>
              </a:rPr>
              <a:t>  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7032626" y="4365625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D1F74"/>
                </a:solidFill>
              </a:rPr>
              <a:t>prevention</a:t>
            </a:r>
            <a:r>
              <a:rPr lang="en-US" altLang="en-US">
                <a:solidFill>
                  <a:srgbClr val="0D1F74"/>
                </a:solidFill>
              </a:rPr>
              <a:t> </a:t>
            </a:r>
            <a:endParaRPr lang="nl-NL" altLang="en-US">
              <a:solidFill>
                <a:srgbClr val="0D1F74"/>
              </a:solidFill>
            </a:endParaRPr>
          </a:p>
        </p:txBody>
      </p: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2495601" y="954088"/>
            <a:ext cx="143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D1F74"/>
                </a:solidFill>
              </a:rPr>
              <a:t>broccoli</a:t>
            </a:r>
            <a:r>
              <a:rPr lang="en-US" altLang="en-US" dirty="0">
                <a:solidFill>
                  <a:srgbClr val="0D1F74"/>
                </a:solidFill>
              </a:rPr>
              <a:t> 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272399" name="Text Box 15"/>
          <p:cNvSpPr txBox="1">
            <a:spLocks noChangeArrowheads="1"/>
          </p:cNvSpPr>
          <p:nvPr/>
        </p:nvSpPr>
        <p:spPr bwMode="auto">
          <a:xfrm>
            <a:off x="7032625" y="954086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D1F74"/>
                </a:solidFill>
              </a:rPr>
              <a:t>cancer</a:t>
            </a:r>
            <a:r>
              <a:rPr lang="en-US" altLang="en-US" dirty="0">
                <a:solidFill>
                  <a:srgbClr val="0D1F74"/>
                </a:solidFill>
              </a:rPr>
              <a:t>  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4576236" y="954087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D1F74"/>
                </a:solidFill>
              </a:rPr>
              <a:t>prevention</a:t>
            </a:r>
            <a:r>
              <a:rPr lang="en-US" altLang="en-US" dirty="0">
                <a:solidFill>
                  <a:srgbClr val="0D1F74"/>
                </a:solidFill>
              </a:rPr>
              <a:t> 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295776" y="1858856"/>
            <a:ext cx="1439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D1F74"/>
                </a:solidFill>
              </a:rPr>
              <a:t>brassica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826199" y="1868515"/>
            <a:ext cx="1738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D1F74"/>
                </a:solidFill>
              </a:rPr>
              <a:t>vegetables</a:t>
            </a:r>
            <a:endParaRPr lang="nl-NL" altLang="en-US" dirty="0">
              <a:solidFill>
                <a:srgbClr val="0D1F74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180262" y="5450545"/>
            <a:ext cx="60201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/>
            <a:r>
              <a:rPr lang="nl-NL" altLang="en-US" sz="3000" b="0" kern="0" dirty="0" err="1"/>
              <a:t>Which</a:t>
            </a:r>
            <a:r>
              <a:rPr lang="nl-NL" altLang="en-US" sz="3000" b="0" kern="0" dirty="0"/>
              <a:t> </a:t>
            </a:r>
            <a:r>
              <a:rPr lang="nl-NL" altLang="en-US" sz="3000" b="0" kern="0" dirty="0" err="1"/>
              <a:t>elements</a:t>
            </a:r>
            <a:r>
              <a:rPr lang="nl-NL" altLang="en-US" sz="3000" b="0" kern="0" dirty="0"/>
              <a:t> </a:t>
            </a:r>
            <a:r>
              <a:rPr lang="nl-NL" altLang="en-US" sz="3000" b="0" kern="0" dirty="0" err="1"/>
              <a:t>would</a:t>
            </a:r>
            <a:r>
              <a:rPr lang="nl-NL" altLang="en-US" sz="3000" b="0" kern="0" dirty="0"/>
              <a:t> </a:t>
            </a:r>
            <a:r>
              <a:rPr lang="nl-NL" altLang="en-US" sz="3000" b="0" kern="0" dirty="0" err="1"/>
              <a:t>you</a:t>
            </a:r>
            <a:r>
              <a:rPr lang="nl-NL" altLang="en-US" sz="3000" b="0" kern="0" dirty="0"/>
              <a:t> </a:t>
            </a:r>
            <a:r>
              <a:rPr lang="nl-NL" altLang="en-US" sz="3000" b="0" kern="0" dirty="0" err="1"/>
              <a:t>use</a:t>
            </a:r>
            <a:r>
              <a:rPr lang="nl-NL" altLang="en-US" sz="3000" b="0" kern="0" dirty="0"/>
              <a:t>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783632" y="2420889"/>
            <a:ext cx="757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b="1" dirty="0"/>
              <a:t>Go </a:t>
            </a:r>
            <a:r>
              <a:rPr lang="nl-NL" altLang="nl-NL" b="1" dirty="0" err="1"/>
              <a:t>to</a:t>
            </a:r>
            <a:r>
              <a:rPr lang="nl-NL" altLang="nl-NL" b="1" dirty="0"/>
              <a:t> menti.com </a:t>
            </a:r>
            <a:r>
              <a:rPr lang="nl-NL" altLang="nl-NL" b="1" dirty="0" err="1"/>
              <a:t>and</a:t>
            </a:r>
            <a:r>
              <a:rPr lang="nl-NL" altLang="nl-NL" b="1" dirty="0"/>
              <a:t> </a:t>
            </a:r>
            <a:r>
              <a:rPr lang="nl-NL" altLang="nl-NL" b="1" dirty="0" err="1"/>
              <a:t>use</a:t>
            </a:r>
            <a:r>
              <a:rPr lang="nl-NL" altLang="nl-NL" b="1" dirty="0"/>
              <a:t> </a:t>
            </a:r>
            <a:r>
              <a:rPr lang="nl-NL" altLang="nl-NL" b="1" dirty="0" err="1"/>
              <a:t>the</a:t>
            </a:r>
            <a:r>
              <a:rPr lang="nl-NL" altLang="nl-NL" b="1" dirty="0"/>
              <a:t> code </a:t>
            </a:r>
            <a:r>
              <a:rPr lang="nl-NL" altLang="nl-NL" dirty="0" smtClean="0"/>
              <a:t>3474 2624</a:t>
            </a:r>
            <a:endParaRPr lang="nl-NL" altLang="nl-NL" b="1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4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4" grpId="0"/>
      <p:bldP spid="272394" grpId="1"/>
      <p:bldP spid="272395" grpId="0"/>
      <p:bldP spid="272396" grpId="0"/>
      <p:bldP spid="272398" grpId="0"/>
      <p:bldP spid="272398" grpId="1"/>
      <p:bldP spid="272399" grpId="0"/>
      <p:bldP spid="272399" grpId="1"/>
      <p:bldP spid="272400" grpId="0"/>
      <p:bldP spid="272400" grpId="1"/>
      <p:bldP spid="18" grpId="0"/>
      <p:bldP spid="18" grpId="1"/>
      <p:bldP spid="18" grpId="2"/>
      <p:bldP spid="19" grpId="0"/>
      <p:bldP spid="19" grpId="1"/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Finding</a:t>
            </a:r>
            <a:r>
              <a:rPr lang="nl-NL" dirty="0" smtClean="0"/>
              <a:t> Search </a:t>
            </a:r>
            <a:r>
              <a:rPr lang="nl-NL" dirty="0" err="1" smtClean="0"/>
              <a:t>terms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000" b="1" dirty="0" smtClean="0"/>
          </a:p>
          <a:p>
            <a:pPr marL="0" indent="0">
              <a:buNone/>
            </a:pPr>
            <a:r>
              <a:rPr lang="nl-NL" sz="4000" dirty="0" err="1" smtClean="0"/>
              <a:t>Kidney</a:t>
            </a:r>
            <a:r>
              <a:rPr lang="nl-NL" sz="4000" dirty="0" smtClean="0"/>
              <a:t> </a:t>
            </a:r>
            <a:r>
              <a:rPr lang="nl-NL" sz="4000" dirty="0" err="1" smtClean="0"/>
              <a:t>Dialysis</a:t>
            </a:r>
            <a:endParaRPr lang="nl-NL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Selecting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first database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your</a:t>
            </a:r>
            <a:r>
              <a:rPr lang="nl-NL" dirty="0" smtClean="0"/>
              <a:t> first database of </a:t>
            </a:r>
            <a:r>
              <a:rPr lang="nl-NL" dirty="0" err="1" smtClean="0"/>
              <a:t>choice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 err="1" smtClean="0"/>
              <a:t>Medline</a:t>
            </a:r>
            <a:r>
              <a:rPr lang="nl-NL" dirty="0" smtClean="0"/>
              <a:t> (</a:t>
            </a:r>
            <a:r>
              <a:rPr lang="nl-NL" dirty="0" err="1" smtClean="0"/>
              <a:t>PubMed</a:t>
            </a:r>
            <a:r>
              <a:rPr lang="nl-NL" dirty="0" smtClean="0"/>
              <a:t> or </a:t>
            </a:r>
            <a:r>
              <a:rPr lang="nl-NL" dirty="0" err="1" smtClean="0"/>
              <a:t>Ovid</a:t>
            </a:r>
            <a:r>
              <a:rPr lang="nl-NL" dirty="0" smtClean="0"/>
              <a:t>) or Embase?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Go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>
                <a:hlinkClick r:id="rId2"/>
              </a:rPr>
              <a:t>www.menti.com</a:t>
            </a:r>
            <a:r>
              <a:rPr lang="nl-NL" i="1" dirty="0"/>
              <a:t>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use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code </a:t>
            </a:r>
            <a:r>
              <a:rPr lang="nl-NL" altLang="nl-NL" dirty="0" smtClean="0"/>
              <a:t>3474 2624</a:t>
            </a: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Recommended</a:t>
            </a:r>
            <a:r>
              <a:rPr lang="nl-NL" dirty="0" smtClean="0"/>
              <a:t> </a:t>
            </a:r>
            <a:r>
              <a:rPr lang="nl-NL" dirty="0" err="1" smtClean="0"/>
              <a:t>starting</a:t>
            </a:r>
            <a:r>
              <a:rPr lang="nl-NL" dirty="0" smtClean="0"/>
              <a:t> database/ interface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Embase.com</a:t>
            </a:r>
          </a:p>
          <a:p>
            <a:pPr marL="514350" indent="-514350">
              <a:buAutoNum type="arabicPeriod"/>
            </a:pPr>
            <a:r>
              <a:rPr lang="nl-NL" dirty="0" smtClean="0"/>
              <a:t>Embase via </a:t>
            </a:r>
            <a:r>
              <a:rPr lang="nl-NL" dirty="0" err="1" smtClean="0"/>
              <a:t>Ovid</a:t>
            </a:r>
            <a:endParaRPr lang="nl-NL" dirty="0" smtClean="0"/>
          </a:p>
          <a:p>
            <a:pPr marL="514350" indent="-514350">
              <a:buAutoNum type="arabicPeriod"/>
            </a:pPr>
            <a:r>
              <a:rPr lang="nl-NL" dirty="0" err="1" smtClean="0"/>
              <a:t>Medline</a:t>
            </a:r>
            <a:r>
              <a:rPr lang="nl-NL" dirty="0" smtClean="0"/>
              <a:t> via </a:t>
            </a:r>
            <a:r>
              <a:rPr lang="nl-NL" dirty="0" err="1" smtClean="0"/>
              <a:t>Ovid</a:t>
            </a:r>
            <a:endParaRPr lang="nl-NL" dirty="0" smtClean="0"/>
          </a:p>
          <a:p>
            <a:pPr marL="514350" indent="-514350">
              <a:buAutoNum type="arabicPeriod"/>
            </a:pPr>
            <a:r>
              <a:rPr lang="nl-NL" dirty="0" err="1" smtClean="0"/>
              <a:t>Medline</a:t>
            </a:r>
            <a:r>
              <a:rPr lang="nl-NL" dirty="0" smtClean="0"/>
              <a:t> via </a:t>
            </a:r>
            <a:r>
              <a:rPr lang="nl-NL" dirty="0" err="1" smtClean="0"/>
              <a:t>other</a:t>
            </a:r>
            <a:r>
              <a:rPr lang="nl-NL" dirty="0" smtClean="0"/>
              <a:t> interface (</a:t>
            </a:r>
            <a:r>
              <a:rPr lang="nl-NL" dirty="0" err="1" smtClean="0"/>
              <a:t>EBSCOhost</a:t>
            </a:r>
            <a:r>
              <a:rPr lang="nl-NL" dirty="0" smtClean="0"/>
              <a:t>/ </a:t>
            </a:r>
            <a:r>
              <a:rPr lang="nl-NL" dirty="0" err="1" smtClean="0"/>
              <a:t>ProQuest</a:t>
            </a:r>
            <a:r>
              <a:rPr lang="nl-NL" dirty="0" smtClean="0"/>
              <a:t> etc.)</a:t>
            </a:r>
          </a:p>
          <a:p>
            <a:pPr marL="514350" indent="-514350">
              <a:buAutoNum type="arabicPeriod"/>
            </a:pPr>
            <a:r>
              <a:rPr lang="nl-NL" dirty="0" err="1" smtClean="0"/>
              <a:t>PubMed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0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Generating </a:t>
            </a:r>
            <a:r>
              <a:rPr lang="nl-NL" dirty="0"/>
              <a:t>search </a:t>
            </a:r>
            <a:r>
              <a:rPr lang="nl-NL" dirty="0" err="1"/>
              <a:t>strategy</a:t>
            </a:r>
            <a:r>
              <a:rPr lang="nl-NL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99800" cy="489585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	</a:t>
            </a:r>
            <a:r>
              <a:rPr lang="nl-NL" b="1" dirty="0" smtClean="0"/>
              <a:t>Embase.com			</a:t>
            </a:r>
          </a:p>
          <a:p>
            <a:pPr marL="0" indent="0">
              <a:buNone/>
            </a:pPr>
            <a:r>
              <a:rPr lang="nl-NL" b="1" dirty="0" smtClean="0"/>
              <a:t>Titel/abstract</a:t>
            </a:r>
            <a:r>
              <a:rPr lang="nl-NL" dirty="0" smtClean="0"/>
              <a:t>		():</a:t>
            </a:r>
            <a:r>
              <a:rPr lang="nl-NL" dirty="0" err="1" smtClean="0"/>
              <a:t>ab,ti</a:t>
            </a:r>
            <a:r>
              <a:rPr lang="nl-NL" dirty="0" smtClean="0"/>
              <a:t> </a:t>
            </a:r>
            <a:r>
              <a:rPr lang="nl-NL" baseline="30000" dirty="0"/>
              <a:t>(</a:t>
            </a:r>
            <a:r>
              <a:rPr lang="nl-NL" dirty="0" smtClean="0"/>
              <a:t>*</a:t>
            </a:r>
            <a:r>
              <a:rPr lang="nl-NL" baseline="30000" dirty="0" smtClean="0"/>
              <a:t>)</a:t>
            </a:r>
            <a:r>
              <a:rPr lang="nl-NL" dirty="0" smtClean="0"/>
              <a:t>			</a:t>
            </a:r>
          </a:p>
          <a:p>
            <a:pPr marL="0" indent="0">
              <a:buNone/>
            </a:pPr>
            <a:r>
              <a:rPr lang="nl-NL" b="1" dirty="0" smtClean="0"/>
              <a:t>Thesaurus </a:t>
            </a:r>
            <a:r>
              <a:rPr lang="nl-NL" b="1" dirty="0" err="1" smtClean="0"/>
              <a:t>terms</a:t>
            </a:r>
            <a:r>
              <a:rPr lang="nl-NL" b="1" dirty="0" smtClean="0"/>
              <a:t> </a:t>
            </a:r>
            <a:r>
              <a:rPr lang="nl-NL" baseline="30000" dirty="0"/>
              <a:t>(</a:t>
            </a:r>
            <a:r>
              <a:rPr lang="nl-NL" b="1" dirty="0" smtClean="0"/>
              <a:t>**</a:t>
            </a:r>
            <a:r>
              <a:rPr lang="nl-NL" baseline="30000" dirty="0" smtClean="0"/>
              <a:t>)</a:t>
            </a:r>
            <a:r>
              <a:rPr lang="nl-NL" dirty="0" smtClean="0"/>
              <a:t>	/exp				</a:t>
            </a:r>
          </a:p>
          <a:p>
            <a:pPr marL="0" indent="0">
              <a:buNone/>
            </a:pPr>
            <a:r>
              <a:rPr lang="nl-NL" b="1" dirty="0" err="1" smtClean="0"/>
              <a:t>Proximity</a:t>
            </a:r>
            <a:r>
              <a:rPr lang="nl-NL" dirty="0" smtClean="0"/>
              <a:t>			(() NEAR/3 ())		 </a:t>
            </a:r>
          </a:p>
          <a:p>
            <a:pPr marL="0" indent="0">
              <a:buNone/>
            </a:pPr>
            <a:r>
              <a:rPr lang="nl-NL" b="1" dirty="0" smtClean="0"/>
              <a:t>(</a:t>
            </a:r>
            <a:r>
              <a:rPr lang="nl-NL" b="1" dirty="0" err="1" smtClean="0"/>
              <a:t>Truncated</a:t>
            </a:r>
            <a:r>
              <a:rPr lang="nl-NL" b="1" dirty="0" smtClean="0"/>
              <a:t>) </a:t>
            </a:r>
            <a:r>
              <a:rPr lang="nl-NL" b="1" dirty="0" err="1" smtClean="0"/>
              <a:t>Phrases</a:t>
            </a:r>
            <a:r>
              <a:rPr lang="nl-NL" dirty="0" smtClean="0"/>
              <a:t>	</a:t>
            </a:r>
            <a:r>
              <a:rPr lang="nl-NL" i="1" dirty="0" smtClean="0"/>
              <a:t>	  	</a:t>
            </a:r>
            <a:r>
              <a:rPr lang="nl-NL" dirty="0" err="1" smtClean="0"/>
              <a:t>always</a:t>
            </a:r>
            <a:r>
              <a:rPr lang="nl-NL" dirty="0" smtClean="0"/>
              <a:t>-</a:t>
            </a:r>
            <a:r>
              <a:rPr lang="nl-NL" dirty="0" err="1" smtClean="0"/>
              <a:t>use</a:t>
            </a:r>
            <a:r>
              <a:rPr lang="nl-NL" dirty="0" smtClean="0"/>
              <a:t>-a-</a:t>
            </a:r>
            <a:r>
              <a:rPr lang="nl-NL" dirty="0" err="1" smtClean="0"/>
              <a:t>hyphen</a:t>
            </a:r>
            <a:r>
              <a:rPr lang="nl-NL" dirty="0" smtClean="0"/>
              <a:t>*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aseline="30000" dirty="0"/>
              <a:t>(</a:t>
            </a:r>
            <a:r>
              <a:rPr lang="nl-NL" dirty="0" smtClean="0"/>
              <a:t>*</a:t>
            </a:r>
            <a:r>
              <a:rPr lang="nl-NL" baseline="30000" dirty="0" smtClean="0"/>
              <a:t>)</a:t>
            </a:r>
            <a:r>
              <a:rPr lang="nl-NL" dirty="0" smtClean="0"/>
              <a:t>   	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once</a:t>
            </a:r>
            <a:r>
              <a:rPr lang="nl-NL" dirty="0" smtClean="0"/>
              <a:t> per element</a:t>
            </a:r>
          </a:p>
          <a:p>
            <a:pPr marL="0" indent="0">
              <a:buNone/>
            </a:pPr>
            <a:r>
              <a:rPr lang="nl-NL" baseline="30000" dirty="0"/>
              <a:t>(</a:t>
            </a:r>
            <a:r>
              <a:rPr lang="nl-NL" dirty="0" smtClean="0"/>
              <a:t>**</a:t>
            </a:r>
            <a:r>
              <a:rPr lang="nl-NL" baseline="30000" dirty="0" smtClean="0"/>
              <a:t>)</a:t>
            </a:r>
            <a:r>
              <a:rPr lang="nl-NL" dirty="0" smtClean="0"/>
              <a:t> 	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each</a:t>
            </a:r>
            <a:r>
              <a:rPr lang="nl-NL" dirty="0" smtClean="0"/>
              <a:t> term</a:t>
            </a:r>
          </a:p>
          <a:p>
            <a:pPr marL="0" indent="0">
              <a:buNone/>
            </a:pPr>
            <a:r>
              <a:rPr lang="nl-NL" baseline="30000" dirty="0" smtClean="0"/>
              <a:t>(</a:t>
            </a:r>
            <a:r>
              <a:rPr lang="nl-NL" dirty="0" smtClean="0"/>
              <a:t>***</a:t>
            </a:r>
            <a:r>
              <a:rPr lang="nl-NL" baseline="30000" dirty="0" smtClean="0"/>
              <a:t>)</a:t>
            </a:r>
            <a:r>
              <a:rPr lang="nl-NL" dirty="0" smtClean="0"/>
              <a:t>	</a:t>
            </a:r>
            <a:r>
              <a:rPr lang="nl-NL" dirty="0" err="1" smtClean="0"/>
              <a:t>Proximity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8126569" y="5177307"/>
            <a:ext cx="2833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 smtClean="0">
                <a:solidFill>
                  <a:srgbClr val="FF0000"/>
                </a:solidFill>
              </a:rPr>
              <a:t>DEMO</a:t>
            </a:r>
            <a:endParaRPr lang="nl-NL" sz="25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www.wichor.nl/20210917                                menti.com 3474 2624</a:t>
            </a:r>
            <a:endParaRPr lang="nl-N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2EE-278B-41B1-954C-39B05978276D}" type="slidenum">
              <a:rPr lang="nl-NL" smtClean="0"/>
              <a:t>9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6946900" y="1825625"/>
            <a:ext cx="2413000" cy="245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800" b="1" dirty="0" err="1" smtClean="0"/>
              <a:t>Ovid</a:t>
            </a:r>
            <a:endParaRPr lang="nl-NL" sz="2800" b="1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800" dirty="0"/>
              <a:t>().</a:t>
            </a:r>
            <a:r>
              <a:rPr lang="nl-NL" sz="2800" dirty="0" err="1"/>
              <a:t>ab,ti</a:t>
            </a:r>
            <a:r>
              <a:rPr lang="nl-NL" sz="2800" dirty="0"/>
              <a:t>. </a:t>
            </a:r>
            <a:r>
              <a:rPr lang="nl-NL" sz="2800" baseline="30000" dirty="0" smtClean="0"/>
              <a:t>(</a:t>
            </a:r>
            <a:r>
              <a:rPr lang="nl-NL" sz="2800" dirty="0" smtClean="0"/>
              <a:t>*</a:t>
            </a:r>
            <a:r>
              <a:rPr lang="nl-NL" sz="2800" baseline="30000" dirty="0" smtClean="0"/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800" dirty="0"/>
              <a:t>exp … </a:t>
            </a:r>
            <a:r>
              <a:rPr lang="nl-NL" sz="2800" dirty="0" smtClean="0"/>
              <a:t>/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800" dirty="0"/>
              <a:t>(() ADJ3 ())</a:t>
            </a:r>
            <a:endParaRPr lang="nl-NL" sz="2800" dirty="0" smtClean="0"/>
          </a:p>
          <a:p>
            <a:endParaRPr lang="nl-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442450" y="1825625"/>
            <a:ext cx="2413000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800" b="1" dirty="0" err="1"/>
              <a:t>PubMed</a:t>
            </a:r>
            <a:endParaRPr lang="nl-NL" sz="28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800" dirty="0"/>
              <a:t>[</a:t>
            </a:r>
            <a:r>
              <a:rPr lang="nl-NL" sz="2800" dirty="0" err="1"/>
              <a:t>tiab</a:t>
            </a:r>
            <a:r>
              <a:rPr lang="nl-NL" sz="2800" dirty="0"/>
              <a:t>] </a:t>
            </a:r>
            <a:r>
              <a:rPr lang="nl-NL" sz="2800" baseline="30000" dirty="0"/>
              <a:t>(</a:t>
            </a:r>
            <a:r>
              <a:rPr lang="nl-NL" sz="2800" dirty="0"/>
              <a:t>**</a:t>
            </a:r>
            <a:r>
              <a:rPr lang="nl-NL" sz="2800" baseline="30000" dirty="0"/>
              <a:t>)</a:t>
            </a:r>
            <a:endParaRPr lang="nl-NL" sz="2800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800" dirty="0"/>
              <a:t>[</a:t>
            </a:r>
            <a:r>
              <a:rPr lang="nl-NL" sz="2800" dirty="0" err="1"/>
              <a:t>mesh</a:t>
            </a:r>
            <a:r>
              <a:rPr lang="nl-NL" sz="2800" dirty="0"/>
              <a:t>]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800" dirty="0"/>
              <a:t>(() AND ()) </a:t>
            </a:r>
            <a:r>
              <a:rPr lang="nl-NL" sz="2800" baseline="30000" dirty="0"/>
              <a:t>(</a:t>
            </a:r>
            <a:r>
              <a:rPr lang="nl-NL" sz="2800" dirty="0"/>
              <a:t>***</a:t>
            </a:r>
            <a:r>
              <a:rPr lang="nl-NL" sz="2800" baseline="30000" dirty="0"/>
              <a:t>)</a:t>
            </a:r>
            <a:endParaRPr lang="nl-NL" sz="28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l-NL" sz="2800" dirty="0"/>
          </a:p>
        </p:txBody>
      </p:sp>
      <p:sp>
        <p:nvSpPr>
          <p:cNvPr id="9" name="Rectangle 8"/>
          <p:cNvSpPr/>
          <p:nvPr/>
        </p:nvSpPr>
        <p:spPr>
          <a:xfrm>
            <a:off x="5396406" y="4448985"/>
            <a:ext cx="68060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500" i="1" dirty="0"/>
              <a:t>Go </a:t>
            </a:r>
            <a:r>
              <a:rPr lang="nl-NL" sz="2500" i="1" dirty="0" err="1"/>
              <a:t>to</a:t>
            </a:r>
            <a:r>
              <a:rPr lang="nl-NL" sz="2500" i="1" dirty="0"/>
              <a:t> </a:t>
            </a:r>
            <a:r>
              <a:rPr lang="nl-NL" sz="2500" i="1" dirty="0">
                <a:hlinkClick r:id="rId2"/>
              </a:rPr>
              <a:t>www.menti.com</a:t>
            </a:r>
            <a:r>
              <a:rPr lang="nl-NL" sz="2500" i="1" dirty="0"/>
              <a:t> </a:t>
            </a:r>
            <a:r>
              <a:rPr lang="nl-NL" sz="2500" i="1" dirty="0" err="1"/>
              <a:t>and</a:t>
            </a:r>
            <a:r>
              <a:rPr lang="nl-NL" sz="2500" i="1" dirty="0"/>
              <a:t> </a:t>
            </a:r>
            <a:r>
              <a:rPr lang="nl-NL" sz="2500" i="1" dirty="0" err="1"/>
              <a:t>use</a:t>
            </a:r>
            <a:r>
              <a:rPr lang="nl-NL" sz="2500" i="1" dirty="0"/>
              <a:t> </a:t>
            </a:r>
            <a:r>
              <a:rPr lang="nl-NL" sz="2500" i="1" dirty="0" err="1"/>
              <a:t>the</a:t>
            </a:r>
            <a:r>
              <a:rPr lang="nl-NL" sz="2500" i="1" dirty="0"/>
              <a:t> code </a:t>
            </a:r>
            <a:r>
              <a:rPr lang="nl-NL" altLang="nl-NL" sz="2500" dirty="0" smtClean="0"/>
              <a:t>3474 2624</a:t>
            </a:r>
            <a:endParaRPr lang="nl-NL" sz="2500" i="1" dirty="0"/>
          </a:p>
        </p:txBody>
      </p:sp>
    </p:spTree>
    <p:extLst>
      <p:ext uri="{BB962C8B-B14F-4D97-AF65-F5344CB8AC3E}">
        <p14:creationId xmlns:p14="http://schemas.microsoft.com/office/powerpoint/2010/main" val="23298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1310</Words>
  <Application>Microsoft Office PowerPoint</Application>
  <PresentationFormat>Widescreen</PresentationFormat>
  <Paragraphs>396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Office Theme</vt:lpstr>
      <vt:lpstr>Webinar Indiana Health Sciences Librarians Association Systematic Searching :  Improving Effectiveness and Efficiency</vt:lpstr>
      <vt:lpstr>My background</vt:lpstr>
      <vt:lpstr>A new method of searching</vt:lpstr>
      <vt:lpstr>Analyzing research question</vt:lpstr>
      <vt:lpstr>Analyzing research question:  Does eating broccoli help in the prevention of cancer?</vt:lpstr>
      <vt:lpstr>Finding Search terms</vt:lpstr>
      <vt:lpstr>Selecting the first database</vt:lpstr>
      <vt:lpstr>Recommended starting database/ interface</vt:lpstr>
      <vt:lpstr>Generating search strategy </vt:lpstr>
      <vt:lpstr>Important advice:</vt:lpstr>
      <vt:lpstr>Line by line searches or single line search?</vt:lpstr>
      <vt:lpstr>Line by line searches or single line search?</vt:lpstr>
      <vt:lpstr>Important advice:</vt:lpstr>
      <vt:lpstr>PowerPoint Presentation</vt:lpstr>
      <vt:lpstr>Evaluating the search strategy</vt:lpstr>
      <vt:lpstr>Too few results?</vt:lpstr>
      <vt:lpstr>Which articles can answer your question?</vt:lpstr>
      <vt:lpstr>Too few results?</vt:lpstr>
      <vt:lpstr>Major and title in an SR search?</vt:lpstr>
      <vt:lpstr>Too few results?</vt:lpstr>
      <vt:lpstr>Safe use of NOT</vt:lpstr>
      <vt:lpstr>Use a double NOT</vt:lpstr>
      <vt:lpstr>Translating the search strategy</vt:lpstr>
      <vt:lpstr>When to use what databases?</vt:lpstr>
      <vt:lpstr>PowerPoint Presentation</vt:lpstr>
      <vt:lpstr>Translating the search strategy</vt:lpstr>
      <vt:lpstr>Translating the search strategy</vt:lpstr>
      <vt:lpstr>Does the method work?</vt:lpstr>
      <vt:lpstr>Time needed to create the searches</vt:lpstr>
      <vt:lpstr>Sensitivity of the searches (included references)</vt:lpstr>
      <vt:lpstr>The effect for our institute</vt:lpstr>
      <vt:lpstr>PowerPoint Presentation</vt:lpstr>
      <vt:lpstr>Success factors / Time savers</vt:lpstr>
      <vt:lpstr>Effective Time Spending</vt:lpstr>
      <vt:lpstr>Peer review of searches</vt:lpstr>
      <vt:lpstr>Want to learn more/ practice?</vt:lpstr>
      <vt:lpstr>Thank you! 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MLA  Systematic Searching</dc:title>
  <dc:creator>Wichor Bramer</dc:creator>
  <cp:lastModifiedBy>Wichor Bramer</cp:lastModifiedBy>
  <cp:revision>70</cp:revision>
  <dcterms:created xsi:type="dcterms:W3CDTF">2020-08-16T14:10:59Z</dcterms:created>
  <dcterms:modified xsi:type="dcterms:W3CDTF">2021-09-17T17:11:24Z</dcterms:modified>
</cp:coreProperties>
</file>